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8" r:id="rId3"/>
    <p:sldId id="277" r:id="rId4"/>
    <p:sldId id="267" r:id="rId5"/>
    <p:sldId id="271" r:id="rId6"/>
    <p:sldId id="268" r:id="rId7"/>
    <p:sldId id="272" r:id="rId8"/>
    <p:sldId id="266" r:id="rId9"/>
    <p:sldId id="263" r:id="rId10"/>
    <p:sldId id="264" r:id="rId11"/>
    <p:sldId id="265" r:id="rId12"/>
    <p:sldId id="269" r:id="rId13"/>
    <p:sldId id="273" r:id="rId14"/>
    <p:sldId id="274" r:id="rId15"/>
    <p:sldId id="257" r:id="rId16"/>
    <p:sldId id="260" r:id="rId17"/>
    <p:sldId id="259" r:id="rId18"/>
    <p:sldId id="270" r:id="rId19"/>
    <p:sldId id="262" r:id="rId20"/>
    <p:sldId id="276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94DFA1-264B-4FCB-ADA1-2B1A40804CA2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083460CC-3EF8-4A0D-A23A-AF85315BA6A4}">
      <dgm:prSet phldrT="[Текст]"/>
      <dgm:spPr/>
      <dgm:t>
        <a:bodyPr/>
        <a:lstStyle/>
        <a:p>
          <a:r>
            <a:rPr lang="ru-RU" dirty="0" smtClean="0"/>
            <a:t>сценарии</a:t>
          </a:r>
          <a:endParaRPr lang="ru-RU" dirty="0"/>
        </a:p>
      </dgm:t>
    </dgm:pt>
    <dgm:pt modelId="{FDF79F65-4840-47F1-B525-F9BBC67CB550}" type="parTrans" cxnId="{F3EFE764-4DD9-4E59-9D82-B063DE04A98E}">
      <dgm:prSet/>
      <dgm:spPr/>
      <dgm:t>
        <a:bodyPr/>
        <a:lstStyle/>
        <a:p>
          <a:endParaRPr lang="ru-RU"/>
        </a:p>
      </dgm:t>
    </dgm:pt>
    <dgm:pt modelId="{522D5228-F141-40AB-B697-C84314197DBC}" type="sibTrans" cxnId="{F3EFE764-4DD9-4E59-9D82-B063DE04A98E}">
      <dgm:prSet/>
      <dgm:spPr/>
      <dgm:t>
        <a:bodyPr/>
        <a:lstStyle/>
        <a:p>
          <a:endParaRPr lang="ru-RU"/>
        </a:p>
      </dgm:t>
    </dgm:pt>
    <dgm:pt modelId="{78D328BB-A925-4BCA-A403-A2FD37B6074C}">
      <dgm:prSet phldrT="[Текст]"/>
      <dgm:spPr/>
      <dgm:t>
        <a:bodyPr/>
        <a:lstStyle/>
        <a:p>
          <a:r>
            <a:rPr lang="ru-RU" dirty="0" smtClean="0"/>
            <a:t>продукты</a:t>
          </a:r>
          <a:endParaRPr lang="ru-RU" dirty="0"/>
        </a:p>
      </dgm:t>
    </dgm:pt>
    <dgm:pt modelId="{382F1759-F8ED-4C0D-8C01-93B721E40BB9}" type="parTrans" cxnId="{A8071C48-4E63-4EC6-AF44-1A6793D60C13}">
      <dgm:prSet/>
      <dgm:spPr/>
      <dgm:t>
        <a:bodyPr/>
        <a:lstStyle/>
        <a:p>
          <a:endParaRPr lang="ru-RU"/>
        </a:p>
      </dgm:t>
    </dgm:pt>
    <dgm:pt modelId="{14F02670-534B-4D46-97B4-61398E50A356}" type="sibTrans" cxnId="{A8071C48-4E63-4EC6-AF44-1A6793D60C13}">
      <dgm:prSet/>
      <dgm:spPr/>
      <dgm:t>
        <a:bodyPr/>
        <a:lstStyle/>
        <a:p>
          <a:endParaRPr lang="ru-RU"/>
        </a:p>
      </dgm:t>
    </dgm:pt>
    <dgm:pt modelId="{A14E7B4D-9924-4378-9B41-B30933E4367F}">
      <dgm:prSet phldrT="[Текст]"/>
      <dgm:spPr/>
      <dgm:t>
        <a:bodyPr/>
        <a:lstStyle/>
        <a:p>
          <a:r>
            <a:rPr lang="ru-RU" dirty="0" smtClean="0"/>
            <a:t>технология</a:t>
          </a:r>
          <a:endParaRPr lang="ru-RU" dirty="0"/>
        </a:p>
      </dgm:t>
    </dgm:pt>
    <dgm:pt modelId="{5A046DEE-A31D-424A-9453-0784B6F3B2F1}" type="parTrans" cxnId="{0E0812C5-8A4C-4AA7-A4DE-F80B875C3992}">
      <dgm:prSet/>
      <dgm:spPr/>
      <dgm:t>
        <a:bodyPr/>
        <a:lstStyle/>
        <a:p>
          <a:endParaRPr lang="ru-RU"/>
        </a:p>
      </dgm:t>
    </dgm:pt>
    <dgm:pt modelId="{D51D5204-730B-42A2-8026-D014D48EE111}" type="sibTrans" cxnId="{0E0812C5-8A4C-4AA7-A4DE-F80B875C3992}">
      <dgm:prSet/>
      <dgm:spPr/>
      <dgm:t>
        <a:bodyPr/>
        <a:lstStyle/>
        <a:p>
          <a:endParaRPr lang="ru-RU"/>
        </a:p>
      </dgm:t>
    </dgm:pt>
    <dgm:pt modelId="{2EB3B56E-03DC-4A3B-A8B9-651B8A47CF9C}" type="pres">
      <dgm:prSet presAssocID="{9F94DFA1-264B-4FCB-ADA1-2B1A40804CA2}" presName="Name0" presStyleCnt="0">
        <dgm:presLayoutVars>
          <dgm:dir/>
          <dgm:animLvl val="lvl"/>
          <dgm:resizeHandles val="exact"/>
        </dgm:presLayoutVars>
      </dgm:prSet>
      <dgm:spPr/>
    </dgm:pt>
    <dgm:pt modelId="{0F93F23C-81D8-4A48-AB7E-64EEB62DCCBE}" type="pres">
      <dgm:prSet presAssocID="{083460CC-3EF8-4A0D-A23A-AF85315BA6A4}" presName="Name8" presStyleCnt="0"/>
      <dgm:spPr/>
    </dgm:pt>
    <dgm:pt modelId="{05C945FE-44B0-4AEF-B47E-B6DAEB437FB0}" type="pres">
      <dgm:prSet presAssocID="{083460CC-3EF8-4A0D-A23A-AF85315BA6A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23C5B7-EA58-480D-B2A7-AD9F964A2AD4}" type="pres">
      <dgm:prSet presAssocID="{083460CC-3EF8-4A0D-A23A-AF85315BA6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569562-514E-46B4-83DD-1D5BA08E6804}" type="pres">
      <dgm:prSet presAssocID="{78D328BB-A925-4BCA-A403-A2FD37B6074C}" presName="Name8" presStyleCnt="0"/>
      <dgm:spPr/>
    </dgm:pt>
    <dgm:pt modelId="{314FBC4C-B0F2-4EE0-8BF0-AAD7776A57DF}" type="pres">
      <dgm:prSet presAssocID="{78D328BB-A925-4BCA-A403-A2FD37B6074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F1BC255-7EF2-45A6-A053-70AEABCE6BAD}" type="pres">
      <dgm:prSet presAssocID="{78D328BB-A925-4BCA-A403-A2FD37B6074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D2FE91D-C41B-4DA9-B812-4D2B41FEB6A6}" type="pres">
      <dgm:prSet presAssocID="{A14E7B4D-9924-4378-9B41-B30933E4367F}" presName="Name8" presStyleCnt="0"/>
      <dgm:spPr/>
    </dgm:pt>
    <dgm:pt modelId="{40E82783-3E6B-440B-9FA5-14FDB8AECCEA}" type="pres">
      <dgm:prSet presAssocID="{A14E7B4D-9924-4378-9B41-B30933E4367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4CB7E6-CEAA-4F54-944E-25AA560343D0}" type="pres">
      <dgm:prSet presAssocID="{A14E7B4D-9924-4378-9B41-B30933E4367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D8DB06A-6EF2-402C-85FE-E2BBD7AF0F0D}" type="presOf" srcId="{083460CC-3EF8-4A0D-A23A-AF85315BA6A4}" destId="{3D23C5B7-EA58-480D-B2A7-AD9F964A2AD4}" srcOrd="1" destOrd="0" presId="urn:microsoft.com/office/officeart/2005/8/layout/pyramid3"/>
    <dgm:cxn modelId="{C1815984-4EF6-4085-B97B-A3FC36FD1D99}" type="presOf" srcId="{083460CC-3EF8-4A0D-A23A-AF85315BA6A4}" destId="{05C945FE-44B0-4AEF-B47E-B6DAEB437FB0}" srcOrd="0" destOrd="0" presId="urn:microsoft.com/office/officeart/2005/8/layout/pyramid3"/>
    <dgm:cxn modelId="{5E9D893E-7721-4C06-AD0A-5A0F0EEB4FDA}" type="presOf" srcId="{A14E7B4D-9924-4378-9B41-B30933E4367F}" destId="{40E82783-3E6B-440B-9FA5-14FDB8AECCEA}" srcOrd="0" destOrd="0" presId="urn:microsoft.com/office/officeart/2005/8/layout/pyramid3"/>
    <dgm:cxn modelId="{BB0EED20-D564-42E3-936A-073124E78D40}" type="presOf" srcId="{A14E7B4D-9924-4378-9B41-B30933E4367F}" destId="{914CB7E6-CEAA-4F54-944E-25AA560343D0}" srcOrd="1" destOrd="0" presId="urn:microsoft.com/office/officeart/2005/8/layout/pyramid3"/>
    <dgm:cxn modelId="{B3ABEBA6-42BB-4CEB-B407-EA0908FCA2CA}" type="presOf" srcId="{78D328BB-A925-4BCA-A403-A2FD37B6074C}" destId="{314FBC4C-B0F2-4EE0-8BF0-AAD7776A57DF}" srcOrd="0" destOrd="0" presId="urn:microsoft.com/office/officeart/2005/8/layout/pyramid3"/>
    <dgm:cxn modelId="{F3EFE764-4DD9-4E59-9D82-B063DE04A98E}" srcId="{9F94DFA1-264B-4FCB-ADA1-2B1A40804CA2}" destId="{083460CC-3EF8-4A0D-A23A-AF85315BA6A4}" srcOrd="0" destOrd="0" parTransId="{FDF79F65-4840-47F1-B525-F9BBC67CB550}" sibTransId="{522D5228-F141-40AB-B697-C84314197DBC}"/>
    <dgm:cxn modelId="{18CB9D6C-699C-42C7-80F4-01415D2201BC}" type="presOf" srcId="{9F94DFA1-264B-4FCB-ADA1-2B1A40804CA2}" destId="{2EB3B56E-03DC-4A3B-A8B9-651B8A47CF9C}" srcOrd="0" destOrd="0" presId="urn:microsoft.com/office/officeart/2005/8/layout/pyramid3"/>
    <dgm:cxn modelId="{A8071C48-4E63-4EC6-AF44-1A6793D60C13}" srcId="{9F94DFA1-264B-4FCB-ADA1-2B1A40804CA2}" destId="{78D328BB-A925-4BCA-A403-A2FD37B6074C}" srcOrd="1" destOrd="0" parTransId="{382F1759-F8ED-4C0D-8C01-93B721E40BB9}" sibTransId="{14F02670-534B-4D46-97B4-61398E50A356}"/>
    <dgm:cxn modelId="{0E0812C5-8A4C-4AA7-A4DE-F80B875C3992}" srcId="{9F94DFA1-264B-4FCB-ADA1-2B1A40804CA2}" destId="{A14E7B4D-9924-4378-9B41-B30933E4367F}" srcOrd="2" destOrd="0" parTransId="{5A046DEE-A31D-424A-9453-0784B6F3B2F1}" sibTransId="{D51D5204-730B-42A2-8026-D014D48EE111}"/>
    <dgm:cxn modelId="{462A8864-6828-4136-A6F6-611FB257BA12}" type="presOf" srcId="{78D328BB-A925-4BCA-A403-A2FD37B6074C}" destId="{5F1BC255-7EF2-45A6-A053-70AEABCE6BAD}" srcOrd="1" destOrd="0" presId="urn:microsoft.com/office/officeart/2005/8/layout/pyramid3"/>
    <dgm:cxn modelId="{5EA7BAE4-3B19-46FE-9238-29096BE25779}" type="presParOf" srcId="{2EB3B56E-03DC-4A3B-A8B9-651B8A47CF9C}" destId="{0F93F23C-81D8-4A48-AB7E-64EEB62DCCBE}" srcOrd="0" destOrd="0" presId="urn:microsoft.com/office/officeart/2005/8/layout/pyramid3"/>
    <dgm:cxn modelId="{8E7525A4-7D68-4638-AF21-7ED59F1B1A09}" type="presParOf" srcId="{0F93F23C-81D8-4A48-AB7E-64EEB62DCCBE}" destId="{05C945FE-44B0-4AEF-B47E-B6DAEB437FB0}" srcOrd="0" destOrd="0" presId="urn:microsoft.com/office/officeart/2005/8/layout/pyramid3"/>
    <dgm:cxn modelId="{BB263A28-BFDF-4FC8-91CA-926F7B0EFD99}" type="presParOf" srcId="{0F93F23C-81D8-4A48-AB7E-64EEB62DCCBE}" destId="{3D23C5B7-EA58-480D-B2A7-AD9F964A2AD4}" srcOrd="1" destOrd="0" presId="urn:microsoft.com/office/officeart/2005/8/layout/pyramid3"/>
    <dgm:cxn modelId="{29BFAA20-376D-4B41-895E-F8CA8DE5CAE5}" type="presParOf" srcId="{2EB3B56E-03DC-4A3B-A8B9-651B8A47CF9C}" destId="{51569562-514E-46B4-83DD-1D5BA08E6804}" srcOrd="1" destOrd="0" presId="urn:microsoft.com/office/officeart/2005/8/layout/pyramid3"/>
    <dgm:cxn modelId="{BD5445BE-1A83-4B3C-8C61-BF3EFD3A1BD4}" type="presParOf" srcId="{51569562-514E-46B4-83DD-1D5BA08E6804}" destId="{314FBC4C-B0F2-4EE0-8BF0-AAD7776A57DF}" srcOrd="0" destOrd="0" presId="urn:microsoft.com/office/officeart/2005/8/layout/pyramid3"/>
    <dgm:cxn modelId="{6B879C41-9247-4F15-A321-97996AB23413}" type="presParOf" srcId="{51569562-514E-46B4-83DD-1D5BA08E6804}" destId="{5F1BC255-7EF2-45A6-A053-70AEABCE6BAD}" srcOrd="1" destOrd="0" presId="urn:microsoft.com/office/officeart/2005/8/layout/pyramid3"/>
    <dgm:cxn modelId="{8B1E2CBF-2D85-4C4B-9A38-DBF01048AB92}" type="presParOf" srcId="{2EB3B56E-03DC-4A3B-A8B9-651B8A47CF9C}" destId="{CD2FE91D-C41B-4DA9-B812-4D2B41FEB6A6}" srcOrd="2" destOrd="0" presId="urn:microsoft.com/office/officeart/2005/8/layout/pyramid3"/>
    <dgm:cxn modelId="{B0E1B0B9-119C-43BA-AD79-0D33D670D7FC}" type="presParOf" srcId="{CD2FE91D-C41B-4DA9-B812-4D2B41FEB6A6}" destId="{40E82783-3E6B-440B-9FA5-14FDB8AECCEA}" srcOrd="0" destOrd="0" presId="urn:microsoft.com/office/officeart/2005/8/layout/pyramid3"/>
    <dgm:cxn modelId="{A9D5E693-CD59-4236-9857-022AFBD52881}" type="presParOf" srcId="{CD2FE91D-C41B-4DA9-B812-4D2B41FEB6A6}" destId="{914CB7E6-CEAA-4F54-944E-25AA560343D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91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11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59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354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2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09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41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83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44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0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53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B52F-DEA0-4FE3-A24B-A2FFEA12900E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1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video-intelligence/" TargetMode="External"/><Relationship Id="rId3" Type="http://schemas.openxmlformats.org/officeDocument/2006/relationships/hyperlink" Target="https://vc.ru/dev/122967-tehnologiya-video-poiska-video-color" TargetMode="External"/><Relationship Id="rId7" Type="http://schemas.openxmlformats.org/officeDocument/2006/relationships/hyperlink" Target="https://aws.amazon.com/ru/rekognition/faqs/" TargetMode="External"/><Relationship Id="rId2" Type="http://schemas.openxmlformats.org/officeDocument/2006/relationships/hyperlink" Target="https://tineye.com/search/1fdf5271a5b3da2e98c1a79dab31b736a3c8bbe4?sort=score&amp;order=desc&amp;page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ce.moe/" TargetMode="External"/><Relationship Id="rId5" Type="http://schemas.openxmlformats.org/officeDocument/2006/relationships/hyperlink" Target="https://invarivision.com/ru/" TargetMode="External"/><Relationship Id="rId4" Type="http://schemas.openxmlformats.org/officeDocument/2006/relationships/hyperlink" Target="https://habr.com/ru/post/517048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DABogatyrev@sberbank.ru" TargetMode="External"/><Relationship Id="rId3" Type="http://schemas.openxmlformats.org/officeDocument/2006/relationships/image" Target="../media/image27.png"/><Relationship Id="rId7" Type="http://schemas.openxmlformats.org/officeDocument/2006/relationships/hyperlink" Target="mailto:Zernin.A.Al@sberbank.ru" TargetMode="External"/><Relationship Id="rId12" Type="http://schemas.openxmlformats.org/officeDocument/2006/relationships/hyperlink" Target="mailto:Zhilin.E.Yu@sberbank.ru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VAsonov@sberbank.ru" TargetMode="External"/><Relationship Id="rId11" Type="http://schemas.openxmlformats.org/officeDocument/2006/relationships/hyperlink" Target="mailto:Markov.S.S@sberbank.ru" TargetMode="External"/><Relationship Id="rId5" Type="http://schemas.openxmlformats.org/officeDocument/2006/relationships/hyperlink" Target="mailto:AREfimov@sberbank.ru" TargetMode="External"/><Relationship Id="rId10" Type="http://schemas.openxmlformats.org/officeDocument/2006/relationships/hyperlink" Target="mailto:AAlKnyazev@sberbank.ru" TargetMode="External"/><Relationship Id="rId4" Type="http://schemas.openxmlformats.org/officeDocument/2006/relationships/hyperlink" Target="mailto:SDZamyshevskiy@sberbank.ru" TargetMode="External"/><Relationship Id="rId9" Type="http://schemas.openxmlformats.org/officeDocument/2006/relationships/hyperlink" Target="mailto:Timofeev.Y.Al@sberbank.r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playlist?list=PL4_hYwCyhAvZeq93ssEUaR47xhvs7IhJ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lcourse.ai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Alpha-Search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Sber</a:t>
            </a:r>
            <a:r>
              <a:rPr lang="en-US" dirty="0" smtClean="0"/>
              <a:t>-Idea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6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сравнения и поиска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Вычисление степени близости (дистанции):</a:t>
            </a:r>
          </a:p>
          <a:p>
            <a:pPr lvl="1"/>
            <a:r>
              <a:rPr lang="en-US" dirty="0" smtClean="0"/>
              <a:t>DTW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 находит смещение?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 smtClean="0"/>
          </a:p>
          <a:p>
            <a:pPr lvl="1"/>
            <a:r>
              <a:rPr lang="ru-RU" dirty="0" smtClean="0"/>
              <a:t>Площадь между графиками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неточно!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ru-RU" dirty="0" smtClean="0">
              <a:solidFill>
                <a:srgbClr val="FF0000"/>
              </a:solidFill>
            </a:endParaRPr>
          </a:p>
          <a:p>
            <a:pPr lvl="1"/>
            <a:r>
              <a:rPr lang="ru-RU" dirty="0" smtClean="0"/>
              <a:t>Попарное расстояние между точками:</a:t>
            </a:r>
          </a:p>
          <a:p>
            <a:pPr lvl="2"/>
            <a:r>
              <a:rPr lang="ru-RU" dirty="0" smtClean="0"/>
              <a:t>Расстояние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ru-RU" dirty="0">
                <a:solidFill>
                  <a:srgbClr val="FF0000"/>
                </a:solidFill>
              </a:rPr>
              <a:t>неточно!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ru-RU" dirty="0" smtClean="0"/>
          </a:p>
          <a:p>
            <a:pPr lvl="2"/>
            <a:r>
              <a:rPr lang="ru-RU" dirty="0" smtClean="0"/>
              <a:t>Количество</a:t>
            </a:r>
          </a:p>
          <a:p>
            <a:r>
              <a:rPr lang="ru-RU" dirty="0" smtClean="0"/>
              <a:t>Объединение результатов от разных метрик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нет универсального алгоритма?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ru-RU" dirty="0" smtClean="0"/>
          </a:p>
          <a:p>
            <a:pPr lvl="1"/>
            <a:r>
              <a:rPr lang="ru-RU" dirty="0" smtClean="0"/>
              <a:t>Без учета смещения:</a:t>
            </a:r>
          </a:p>
          <a:p>
            <a:pPr lvl="2"/>
            <a:r>
              <a:rPr lang="ru-RU" dirty="0" smtClean="0"/>
              <a:t>Сумма 10 минимальных</a:t>
            </a:r>
          </a:p>
          <a:p>
            <a:pPr lvl="2"/>
            <a:r>
              <a:rPr lang="ru-RU" dirty="0" smtClean="0"/>
              <a:t>1 минимальная</a:t>
            </a:r>
          </a:p>
          <a:p>
            <a:pPr lvl="2"/>
            <a:r>
              <a:rPr lang="ru-RU" dirty="0" smtClean="0"/>
              <a:t>Ранжирование </a:t>
            </a:r>
          </a:p>
          <a:p>
            <a:pPr lvl="1"/>
            <a:r>
              <a:rPr lang="ru-RU" dirty="0" smtClean="0"/>
              <a:t>С учетом </a:t>
            </a:r>
            <a:r>
              <a:rPr lang="ru-RU" dirty="0"/>
              <a:t>смещения:</a:t>
            </a:r>
          </a:p>
          <a:p>
            <a:pPr lvl="2"/>
            <a:r>
              <a:rPr lang="ru-RU" dirty="0" smtClean="0"/>
              <a:t>Взвешенная сумма всех метрик</a:t>
            </a:r>
          </a:p>
          <a:p>
            <a:pPr lvl="1"/>
            <a:r>
              <a:rPr lang="ru-RU" dirty="0" smtClean="0"/>
              <a:t>Объединение</a:t>
            </a:r>
            <a:r>
              <a:rPr lang="en-US" dirty="0" smtClean="0"/>
              <a:t>:</a:t>
            </a:r>
          </a:p>
          <a:p>
            <a:pPr lvl="2"/>
            <a:r>
              <a:rPr lang="ru-RU" dirty="0" smtClean="0"/>
              <a:t>По группам</a:t>
            </a:r>
            <a:endParaRPr lang="en-US" dirty="0" smtClean="0"/>
          </a:p>
          <a:p>
            <a:pPr lvl="2"/>
            <a:r>
              <a:rPr lang="ru-RU" dirty="0"/>
              <a:t>По типам</a:t>
            </a:r>
          </a:p>
          <a:p>
            <a:pPr lvl="1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0" y="2188210"/>
            <a:ext cx="3749040" cy="210883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Овал 4"/>
          <p:cNvSpPr/>
          <p:nvPr/>
        </p:nvSpPr>
        <p:spPr>
          <a:xfrm>
            <a:off x="754634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670560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588264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8994140" y="4906328"/>
            <a:ext cx="278384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</a:t>
            </a:r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635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Графики сравнения</a:t>
            </a:r>
          </a:p>
          <a:p>
            <a:r>
              <a:rPr lang="en-US" dirty="0" smtClean="0"/>
              <a:t>Real-time</a:t>
            </a:r>
            <a:r>
              <a:rPr lang="ru-RU" dirty="0" smtClean="0"/>
              <a:t> график яркости</a:t>
            </a:r>
          </a:p>
          <a:p>
            <a:r>
              <a:rPr lang="en-US" dirty="0" smtClean="0"/>
              <a:t>Real-time</a:t>
            </a:r>
            <a:r>
              <a:rPr lang="ru-RU" dirty="0" smtClean="0"/>
              <a:t> квадраты 10*10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675120" y="0"/>
            <a:ext cx="5516880" cy="34237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675120" y="3824498"/>
            <a:ext cx="5516880" cy="30335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3824498"/>
            <a:ext cx="5547360" cy="30335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34779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Наборы:</a:t>
            </a:r>
          </a:p>
          <a:p>
            <a:pPr lvl="1"/>
            <a:r>
              <a:rPr lang="ru-RU" dirty="0" smtClean="0"/>
              <a:t>«больши</a:t>
            </a:r>
            <a:r>
              <a:rPr lang="ru-RU" dirty="0"/>
              <a:t>е</a:t>
            </a:r>
            <a:r>
              <a:rPr lang="ru-RU" dirty="0" smtClean="0"/>
              <a:t>» видео-файлы (</a:t>
            </a:r>
            <a:r>
              <a:rPr lang="en-US" dirty="0" smtClean="0"/>
              <a:t>~</a:t>
            </a:r>
            <a:r>
              <a:rPr lang="ru-RU" dirty="0" smtClean="0"/>
              <a:t>270 </a:t>
            </a:r>
            <a:r>
              <a:rPr lang="ru-RU" dirty="0" err="1" smtClean="0"/>
              <a:t>шт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«маленьки</a:t>
            </a:r>
            <a:r>
              <a:rPr lang="ru-RU" dirty="0"/>
              <a:t>е</a:t>
            </a:r>
            <a:r>
              <a:rPr lang="ru-RU" dirty="0" smtClean="0"/>
              <a:t>» (</a:t>
            </a:r>
            <a:r>
              <a:rPr lang="en-US" dirty="0"/>
              <a:t>~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 err="1" smtClean="0"/>
              <a:t>шт</a:t>
            </a:r>
            <a:r>
              <a:rPr lang="ru-RU" dirty="0" smtClean="0"/>
              <a:t>):</a:t>
            </a:r>
          </a:p>
          <a:p>
            <a:pPr lvl="2"/>
            <a:r>
              <a:rPr lang="ru-RU" dirty="0" smtClean="0"/>
              <a:t>2 ложных (неподвижное фото)</a:t>
            </a:r>
          </a:p>
          <a:p>
            <a:pPr lvl="2"/>
            <a:r>
              <a:rPr lang="en-US" dirty="0" smtClean="0"/>
              <a:t>8</a:t>
            </a:r>
            <a:r>
              <a:rPr lang="ru-RU" dirty="0" smtClean="0"/>
              <a:t>(7 + 1 повтор другим кодеком)</a:t>
            </a:r>
            <a:r>
              <a:rPr lang="en-US" dirty="0" smtClean="0"/>
              <a:t> </a:t>
            </a:r>
            <a:r>
              <a:rPr lang="ru-RU" dirty="0" smtClean="0"/>
              <a:t>вырезано без искажений (проверка поиска по времени)</a:t>
            </a:r>
          </a:p>
          <a:p>
            <a:pPr lvl="2"/>
            <a:r>
              <a:rPr lang="ru-RU" dirty="0" smtClean="0"/>
              <a:t>снято на смартфон с экрана</a:t>
            </a:r>
          </a:p>
          <a:p>
            <a:pPr lvl="3"/>
            <a:r>
              <a:rPr lang="ru-RU" dirty="0" smtClean="0"/>
              <a:t>(1) мало смен</a:t>
            </a:r>
          </a:p>
          <a:p>
            <a:pPr lvl="3"/>
            <a:r>
              <a:rPr lang="ru-RU" dirty="0" smtClean="0"/>
              <a:t>(1) черно-белые тени</a:t>
            </a:r>
          </a:p>
          <a:p>
            <a:pPr lvl="3"/>
            <a:r>
              <a:rPr lang="ru-RU" dirty="0" smtClean="0"/>
              <a:t>(5) худ. фильмы</a:t>
            </a:r>
          </a:p>
          <a:p>
            <a:pPr lvl="3"/>
            <a:r>
              <a:rPr lang="ru-RU" dirty="0" smtClean="0"/>
              <a:t>(1) КВН</a:t>
            </a:r>
          </a:p>
          <a:p>
            <a:pPr lvl="3"/>
            <a:r>
              <a:rPr lang="ru-RU" dirty="0" smtClean="0"/>
              <a:t>(1) музыкальный клип</a:t>
            </a:r>
          </a:p>
          <a:p>
            <a:pPr lvl="3"/>
            <a:r>
              <a:rPr lang="ru-RU" dirty="0" smtClean="0"/>
              <a:t>(1) научно-популярный ролик</a:t>
            </a:r>
          </a:p>
          <a:p>
            <a:pPr lvl="3"/>
            <a:r>
              <a:rPr lang="ru-RU" dirty="0" smtClean="0"/>
              <a:t>(2) мультфильмы</a:t>
            </a:r>
          </a:p>
          <a:p>
            <a:pPr lvl="3"/>
            <a:r>
              <a:rPr lang="ru-RU" dirty="0" smtClean="0"/>
              <a:t>(1) котики</a:t>
            </a:r>
          </a:p>
          <a:p>
            <a:r>
              <a:rPr lang="ru-RU" dirty="0" smtClean="0"/>
              <a:t>Поиски:</a:t>
            </a:r>
          </a:p>
          <a:p>
            <a:pPr lvl="1"/>
            <a:r>
              <a:rPr lang="ru-RU" dirty="0" smtClean="0"/>
              <a:t>«Маленькие в маленьких»</a:t>
            </a:r>
            <a:r>
              <a:rPr lang="en-US" dirty="0" smtClean="0"/>
              <a:t>:</a:t>
            </a:r>
            <a:r>
              <a:rPr lang="ru-RU" dirty="0" smtClean="0"/>
              <a:t> 2</a:t>
            </a:r>
            <a:r>
              <a:rPr lang="en-US" dirty="0" smtClean="0"/>
              <a:t>0</a:t>
            </a:r>
            <a:r>
              <a:rPr lang="ru-RU" dirty="0" smtClean="0"/>
              <a:t> среди 2</a:t>
            </a:r>
            <a:r>
              <a:rPr lang="en-US" dirty="0" smtClean="0"/>
              <a:t>0</a:t>
            </a:r>
            <a:endParaRPr lang="ru-RU" dirty="0" smtClean="0"/>
          </a:p>
          <a:p>
            <a:pPr lvl="1"/>
            <a:r>
              <a:rPr lang="ru-RU" dirty="0"/>
              <a:t>«Маленькие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больших»</a:t>
            </a:r>
            <a:r>
              <a:rPr lang="en-US" dirty="0" smtClean="0"/>
              <a:t>:</a:t>
            </a:r>
            <a:r>
              <a:rPr lang="ru-RU" dirty="0" smtClean="0"/>
              <a:t> 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270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253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Количественные </a:t>
            </a:r>
            <a:endParaRPr lang="en-US" dirty="0" smtClean="0"/>
          </a:p>
          <a:p>
            <a:pPr lvl="1"/>
            <a:r>
              <a:rPr lang="ru-RU" dirty="0" smtClean="0"/>
              <a:t>Не считал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ru-RU" dirty="0" smtClean="0"/>
              <a:t>«по ощущениям»</a:t>
            </a:r>
          </a:p>
          <a:p>
            <a:pPr lvl="1"/>
            <a:r>
              <a:rPr lang="ru-RU" dirty="0"/>
              <a:t>«Маленькие в маленьких»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</a:p>
          <a:p>
            <a:pPr lvl="2"/>
            <a:r>
              <a:rPr lang="ru-RU" dirty="0" smtClean="0"/>
              <a:t>Для каждого видео – можно подобрать либо комбинацию параметров, либо алгоритмы сравнения, так, что искомое видео будет на 1-2 месте</a:t>
            </a:r>
            <a:endParaRPr lang="ru-RU" dirty="0"/>
          </a:p>
          <a:p>
            <a:pPr lvl="1"/>
            <a:r>
              <a:rPr lang="ru-RU" dirty="0"/>
              <a:t>«Маленькие в</a:t>
            </a:r>
            <a:r>
              <a:rPr lang="en-US" dirty="0"/>
              <a:t> </a:t>
            </a:r>
            <a:r>
              <a:rPr lang="ru-RU" dirty="0"/>
              <a:t>больших»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270</a:t>
            </a:r>
          </a:p>
          <a:p>
            <a:pPr lvl="2"/>
            <a:r>
              <a:rPr lang="ru-RU" dirty="0" smtClean="0"/>
              <a:t>1/3</a:t>
            </a:r>
            <a:r>
              <a:rPr lang="en-US" dirty="0" smtClean="0"/>
              <a:t>: </a:t>
            </a:r>
            <a:r>
              <a:rPr lang="ru-RU" dirty="0"/>
              <a:t>1-2 </a:t>
            </a:r>
            <a:r>
              <a:rPr lang="ru-RU" dirty="0" smtClean="0"/>
              <a:t>место</a:t>
            </a:r>
            <a:r>
              <a:rPr lang="en-US" dirty="0" smtClean="0"/>
              <a:t> (</a:t>
            </a:r>
            <a:r>
              <a:rPr lang="ru-RU" dirty="0"/>
              <a:t>можно подобрать либо комбинацию параметров, либо алгоритмы сравнения</a:t>
            </a:r>
            <a:r>
              <a:rPr lang="en-US" dirty="0" smtClean="0"/>
              <a:t>)</a:t>
            </a:r>
            <a:endParaRPr lang="ru-RU" dirty="0" smtClean="0"/>
          </a:p>
          <a:p>
            <a:pPr lvl="2"/>
            <a:r>
              <a:rPr lang="ru-RU" dirty="0"/>
              <a:t>1/3</a:t>
            </a:r>
            <a:r>
              <a:rPr lang="en-US" dirty="0"/>
              <a:t>: </a:t>
            </a:r>
            <a:r>
              <a:rPr lang="ru-RU" dirty="0" smtClean="0"/>
              <a:t>3-10 место</a:t>
            </a:r>
            <a:r>
              <a:rPr lang="en-US" dirty="0" smtClean="0"/>
              <a:t> (</a:t>
            </a:r>
            <a:r>
              <a:rPr lang="ru-RU" dirty="0" smtClean="0"/>
              <a:t>можно…</a:t>
            </a:r>
            <a:r>
              <a:rPr lang="en-US" dirty="0" smtClean="0"/>
              <a:t>)</a:t>
            </a:r>
            <a:endParaRPr lang="ru-RU" dirty="0"/>
          </a:p>
          <a:p>
            <a:pPr lvl="2"/>
            <a:r>
              <a:rPr lang="ru-RU" dirty="0"/>
              <a:t>1/3</a:t>
            </a:r>
            <a:r>
              <a:rPr lang="en-US" dirty="0"/>
              <a:t>: </a:t>
            </a:r>
            <a:r>
              <a:rPr lang="ru-RU" dirty="0" smtClean="0"/>
              <a:t>после 10 места (пока не смог подобрать)</a:t>
            </a:r>
            <a:endParaRPr lang="ru-RU" dirty="0"/>
          </a:p>
          <a:p>
            <a:pPr lvl="2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4138507" y="1544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870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скорость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Катастрофически низкая (2 ядерный </a:t>
            </a:r>
            <a:r>
              <a:rPr lang="en-US" dirty="0" smtClean="0"/>
              <a:t>Intel Pentium 2,9 </a:t>
            </a:r>
            <a:r>
              <a:rPr lang="ru-RU" dirty="0" err="1" smtClean="0"/>
              <a:t>Ггц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Пересчет 1 метрики: </a:t>
            </a:r>
          </a:p>
          <a:p>
            <a:pPr lvl="2"/>
            <a:r>
              <a:rPr lang="ru-RU" dirty="0" smtClean="0"/>
              <a:t>270 файлов (4 ноутбука) – 1,5..2 суток</a:t>
            </a:r>
          </a:p>
          <a:p>
            <a:pPr lvl="1"/>
            <a:r>
              <a:rPr lang="ru-RU" dirty="0" smtClean="0"/>
              <a:t>Поиск по 1 метрике (1 среди 270):</a:t>
            </a:r>
          </a:p>
          <a:p>
            <a:pPr lvl="2"/>
            <a:r>
              <a:rPr lang="ru-RU" dirty="0" smtClean="0"/>
              <a:t>3 точки – 40 сек</a:t>
            </a:r>
          </a:p>
          <a:p>
            <a:pPr lvl="2"/>
            <a:r>
              <a:rPr lang="en-US" dirty="0" smtClean="0"/>
              <a:t>30</a:t>
            </a:r>
            <a:r>
              <a:rPr lang="ru-RU" dirty="0" smtClean="0"/>
              <a:t> точек – 3</a:t>
            </a:r>
            <a:r>
              <a:rPr lang="en-US" dirty="0" smtClean="0"/>
              <a:t> </a:t>
            </a:r>
            <a:r>
              <a:rPr lang="ru-RU" dirty="0" smtClean="0"/>
              <a:t>мин</a:t>
            </a:r>
          </a:p>
          <a:p>
            <a:endParaRPr lang="ru-RU" dirty="0"/>
          </a:p>
          <a:p>
            <a:r>
              <a:rPr lang="ru-RU" dirty="0" smtClean="0"/>
              <a:t>Подбор </a:t>
            </a:r>
            <a:r>
              <a:rPr lang="ru-RU" dirty="0" err="1" smtClean="0"/>
              <a:t>гипер</a:t>
            </a:r>
            <a:r>
              <a:rPr lang="ru-RU" dirty="0" smtClean="0"/>
              <a:t>-параметров по сетке – даже не пробовал…</a:t>
            </a:r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23640" y="230188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6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14304" y="3175847"/>
            <a:ext cx="1202267" cy="601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ru-RU" dirty="0" smtClean="0"/>
          </a:p>
          <a:p>
            <a:pPr algn="ctr"/>
            <a:r>
              <a:rPr lang="ru-RU" dirty="0" smtClean="0"/>
              <a:t>(</a:t>
            </a:r>
            <a:r>
              <a:rPr lang="en-US" dirty="0" smtClean="0"/>
              <a:t>java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5" name="Блок-схема: магнитный диск 4"/>
          <p:cNvSpPr/>
          <p:nvPr/>
        </p:nvSpPr>
        <p:spPr>
          <a:xfrm>
            <a:off x="9216390" y="3492288"/>
            <a:ext cx="1642533" cy="126153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База мета-данных</a:t>
            </a:r>
            <a:endParaRPr lang="en-US" dirty="0" smtClean="0"/>
          </a:p>
          <a:p>
            <a:pPr algn="ctr"/>
            <a:r>
              <a:rPr lang="en-US" dirty="0" smtClean="0"/>
              <a:t>(java)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3257971" y="1662431"/>
            <a:ext cx="2243667" cy="944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Большой файл в библиотеку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3299920" y="5749341"/>
            <a:ext cx="2243667" cy="944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Маленький файл – поиск по образцу</a:t>
            </a:r>
            <a:endParaRPr lang="ru-RU" dirty="0"/>
          </a:p>
        </p:txBody>
      </p:sp>
      <p:sp>
        <p:nvSpPr>
          <p:cNvPr id="8" name="Блок-схема: магнитный диск 7"/>
          <p:cNvSpPr/>
          <p:nvPr/>
        </p:nvSpPr>
        <p:spPr>
          <a:xfrm>
            <a:off x="9091509" y="1988397"/>
            <a:ext cx="1642533" cy="126153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Файловое хранилище</a:t>
            </a:r>
            <a:endParaRPr lang="en-US" dirty="0" smtClean="0"/>
          </a:p>
          <a:p>
            <a:pPr algn="ctr"/>
            <a:r>
              <a:rPr lang="en-US" dirty="0" smtClean="0"/>
              <a:t>(java)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628387" y="3569544"/>
            <a:ext cx="2161115" cy="139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Движок извлечения мета-данных</a:t>
            </a:r>
            <a:endParaRPr lang="en-US" dirty="0" smtClean="0"/>
          </a:p>
          <a:p>
            <a:pPr algn="ctr"/>
            <a:r>
              <a:rPr lang="en-US" dirty="0" smtClean="0"/>
              <a:t>python</a:t>
            </a:r>
          </a:p>
          <a:p>
            <a:pPr algn="ctr"/>
            <a:r>
              <a:rPr lang="en-US" dirty="0" err="1" smtClean="0"/>
              <a:t>Ffmpeg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endCxn id="6" idx="2"/>
          </p:cNvCxnSpPr>
          <p:nvPr/>
        </p:nvCxnSpPr>
        <p:spPr>
          <a:xfrm flipV="1">
            <a:off x="2004907" y="2134448"/>
            <a:ext cx="1253064" cy="994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2004907" y="3859530"/>
            <a:ext cx="1312332" cy="206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3892973" y="5017347"/>
            <a:ext cx="0" cy="63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3892973" y="2606465"/>
            <a:ext cx="0" cy="799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4975648" y="2549315"/>
            <a:ext cx="42067" cy="89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5569376" y="2141063"/>
            <a:ext cx="3454395" cy="65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5244465" y="2554869"/>
            <a:ext cx="3931708" cy="1382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5218895" y="5049908"/>
            <a:ext cx="4799" cy="76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5654146" y="4879759"/>
            <a:ext cx="4383510" cy="147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1701165" y="3880698"/>
            <a:ext cx="1537687" cy="232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>
            <a:off x="5432335" y="4528926"/>
            <a:ext cx="3702034" cy="140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V="1">
            <a:off x="5348906" y="3272687"/>
            <a:ext cx="3756925" cy="26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H="1">
            <a:off x="5654146" y="3346770"/>
            <a:ext cx="3602461" cy="2819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/>
          <p:cNvSpPr/>
          <p:nvPr/>
        </p:nvSpPr>
        <p:spPr>
          <a:xfrm>
            <a:off x="2411307" y="2703830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3278609" y="2929655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2513961" y="4403249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3545837" y="5234571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4481742" y="5179319"/>
            <a:ext cx="1178981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</a:t>
            </a:r>
            <a:endParaRPr lang="ru-RU" sz="1200" dirty="0"/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6238242" y="1986017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4421753" y="2970000"/>
            <a:ext cx="1178981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</a:t>
            </a:r>
            <a:endParaRPr lang="ru-RU" sz="12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6301747" y="2759921"/>
            <a:ext cx="1178981" cy="6056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 для сохранения</a:t>
            </a:r>
            <a:endParaRPr lang="ru-RU" sz="1200" dirty="0"/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8893600" y="5257723"/>
            <a:ext cx="1178981" cy="59610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Запрос на поиск по мета-данным</a:t>
            </a:r>
            <a:endParaRPr lang="ru-RU" sz="1200" dirty="0"/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7999307" y="4729217"/>
            <a:ext cx="812272" cy="3344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Ссылка на файл</a:t>
            </a:r>
            <a:endParaRPr lang="ru-RU" sz="1200" dirty="0"/>
          </a:p>
        </p:txBody>
      </p:sp>
      <p:sp>
        <p:nvSpPr>
          <p:cNvPr id="46" name="Скругленный прямоугольник 45"/>
          <p:cNvSpPr/>
          <p:nvPr/>
        </p:nvSpPr>
        <p:spPr>
          <a:xfrm>
            <a:off x="7999307" y="4114666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6921116" y="4123055"/>
            <a:ext cx="812272" cy="3344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Ссылка на файл</a:t>
            </a:r>
            <a:endParaRPr lang="ru-RU" sz="1200" dirty="0"/>
          </a:p>
        </p:txBody>
      </p:sp>
      <p:sp>
        <p:nvSpPr>
          <p:cNvPr id="48" name="Скругленный прямоугольник 47"/>
          <p:cNvSpPr/>
          <p:nvPr/>
        </p:nvSpPr>
        <p:spPr>
          <a:xfrm>
            <a:off x="2282724" y="5701293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9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/>
              <a:t>Прототип / </a:t>
            </a:r>
            <a:r>
              <a:rPr lang="en-US" dirty="0" smtClean="0"/>
              <a:t>MVP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02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>
                <a:hlinkClick r:id="rId2"/>
              </a:rPr>
              <a:t>поиск картинок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tineye.com/search/1fdf5271a5b3da2e98c1a79dab31b736a3c8bbe4?sort=score&amp;order=desc&amp;page=1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ru-RU" dirty="0" err="1" smtClean="0">
                <a:hlinkClick r:id="rId3"/>
              </a:rPr>
              <a:t>Стартап</a:t>
            </a:r>
            <a:r>
              <a:rPr lang="ru-RU" dirty="0" smtClean="0">
                <a:hlinkClick r:id="rId3"/>
              </a:rPr>
              <a:t> </a:t>
            </a:r>
            <a:r>
              <a:rPr lang="en-US" dirty="0"/>
              <a:t>«Video Color»</a:t>
            </a:r>
            <a:endParaRPr lang="en-US" b="1" dirty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vc.ru/dev/122967-tehnologiya-video-poiska-video-color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https://habr.com/ru/post/517048</a:t>
            </a:r>
            <a:r>
              <a:rPr lang="en-US" dirty="0" smtClean="0">
                <a:hlinkClick r:id="rId4"/>
              </a:rPr>
              <a:t>/</a:t>
            </a:r>
            <a:endParaRPr lang="ru-RU" dirty="0" smtClean="0"/>
          </a:p>
          <a:p>
            <a:r>
              <a:rPr lang="ru-RU" dirty="0" err="1">
                <a:hlinkClick r:id="rId3"/>
              </a:rPr>
              <a:t>Стартап</a:t>
            </a:r>
            <a:r>
              <a:rPr lang="ru-RU" dirty="0">
                <a:hlinkClick r:id="rId3"/>
              </a:rPr>
              <a:t> </a:t>
            </a:r>
            <a:r>
              <a:rPr lang="en-US" dirty="0" smtClean="0"/>
              <a:t>«</a:t>
            </a:r>
            <a:r>
              <a:rPr lang="en-US" dirty="0" err="1" smtClean="0"/>
              <a:t>Invarivision</a:t>
            </a:r>
            <a:r>
              <a:rPr lang="en-US" dirty="0" smtClean="0"/>
              <a:t>»</a:t>
            </a:r>
            <a:endParaRPr lang="en-US" b="1" dirty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://invarivision.com/ru</a:t>
            </a:r>
            <a:r>
              <a:rPr lang="en-US" dirty="0" smtClean="0">
                <a:hlinkClick r:id="rId5"/>
              </a:rPr>
              <a:t>/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Поиск аниме</a:t>
            </a:r>
            <a:r>
              <a:rPr lang="en-US" dirty="0" smtClean="0"/>
              <a:t> (</a:t>
            </a:r>
            <a:r>
              <a:rPr lang="ru-RU" dirty="0" smtClean="0"/>
              <a:t>по картинке</a:t>
            </a:r>
            <a:r>
              <a:rPr lang="en-US" dirty="0" smtClean="0"/>
              <a:t>)</a:t>
            </a:r>
            <a:endParaRPr lang="ru-RU" dirty="0" smtClean="0"/>
          </a:p>
          <a:p>
            <a:pPr lvl="1"/>
            <a:r>
              <a:rPr lang="en-US" dirty="0">
                <a:hlinkClick r:id="rId6"/>
              </a:rPr>
              <a:t>https://trace.moe</a:t>
            </a:r>
            <a:r>
              <a:rPr lang="en-US" dirty="0" smtClean="0">
                <a:hlinkClick r:id="rId6"/>
              </a:rPr>
              <a:t>/</a:t>
            </a:r>
            <a:r>
              <a:rPr lang="ru-RU" dirty="0" smtClean="0"/>
              <a:t> </a:t>
            </a:r>
          </a:p>
          <a:p>
            <a:r>
              <a:rPr lang="ru-RU" dirty="0" smtClean="0">
                <a:hlinkClick r:id="rId7"/>
              </a:rPr>
              <a:t>Платные </a:t>
            </a:r>
            <a:r>
              <a:rPr lang="en-US" dirty="0" smtClean="0">
                <a:hlinkClick r:id="rId7"/>
              </a:rPr>
              <a:t>API</a:t>
            </a:r>
            <a:r>
              <a:rPr lang="ru-RU" dirty="0" smtClean="0">
                <a:hlinkClick r:id="rId7"/>
              </a:rPr>
              <a:t> по анализу видео и картинок</a:t>
            </a:r>
          </a:p>
          <a:p>
            <a:pPr lvl="1"/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://aws.amazon.com/ru/rekognition/faqs</a:t>
            </a:r>
            <a:r>
              <a:rPr lang="en-US" dirty="0" smtClean="0">
                <a:hlinkClick r:id="rId7"/>
              </a:rPr>
              <a:t>/</a:t>
            </a:r>
            <a:r>
              <a:rPr lang="ru-RU" dirty="0" smtClean="0"/>
              <a:t> </a:t>
            </a:r>
          </a:p>
          <a:p>
            <a:pPr lvl="1"/>
            <a:r>
              <a:rPr lang="en-US" dirty="0">
                <a:hlinkClick r:id="rId8"/>
              </a:rPr>
              <a:t>https://cloud.google.com/video-intelligence</a:t>
            </a:r>
            <a:r>
              <a:rPr lang="en-US" dirty="0" smtClean="0">
                <a:hlinkClick r:id="rId8"/>
              </a:rPr>
              <a:t>/</a:t>
            </a:r>
            <a:r>
              <a:rPr lang="ru-RU" dirty="0" smtClean="0"/>
              <a:t> 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902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4080"/>
          </a:xfrm>
        </p:spPr>
        <p:txBody>
          <a:bodyPr>
            <a:normAutofit/>
          </a:bodyPr>
          <a:lstStyle/>
          <a:p>
            <a:r>
              <a:rPr lang="ru-RU" dirty="0" smtClean="0"/>
              <a:t>генерация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205735"/>
              </p:ext>
            </p:extLst>
          </p:nvPr>
        </p:nvGraphicFramePr>
        <p:xfrm>
          <a:off x="3489960" y="3969385"/>
          <a:ext cx="479213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427"/>
                <a:gridCol w="3049706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генерация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Текст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Стихи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???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Код на </a:t>
                      </a:r>
                      <a:r>
                        <a:rPr lang="en-US" dirty="0" smtClean="0"/>
                        <a:t>Python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Картинки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Музыка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Видео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Нет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602" y="1083098"/>
            <a:ext cx="2348234" cy="235373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05" y="1083098"/>
            <a:ext cx="4353775" cy="235375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048" y="1088354"/>
            <a:ext cx="2192486" cy="11716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048" y="2265221"/>
            <a:ext cx="2192486" cy="11716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10037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6895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вопросы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83920"/>
            <a:ext cx="10515600" cy="5293043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Разумно ли выглядит идея? Реализуема ли технология?</a:t>
            </a:r>
          </a:p>
          <a:p>
            <a:pPr lvl="1"/>
            <a:r>
              <a:rPr lang="ru-RU" dirty="0" smtClean="0"/>
              <a:t>Если за 10 лет никто не реализовал:</a:t>
            </a:r>
          </a:p>
          <a:p>
            <a:pPr lvl="2"/>
            <a:r>
              <a:rPr lang="ru-RU" dirty="0" smtClean="0"/>
              <a:t>Это в принципе невозможно?</a:t>
            </a:r>
          </a:p>
          <a:p>
            <a:pPr lvl="2"/>
            <a:r>
              <a:rPr lang="ru-RU" dirty="0" smtClean="0"/>
              <a:t>Это не потянут текущие мощности компьютеров? Но смогут через 3-5-10 лет?</a:t>
            </a:r>
          </a:p>
          <a:p>
            <a:pPr lvl="2"/>
            <a:r>
              <a:rPr lang="ru-RU" dirty="0" smtClean="0"/>
              <a:t>Это не интересно пользователям?</a:t>
            </a:r>
          </a:p>
          <a:p>
            <a:pPr lvl="2"/>
            <a:r>
              <a:rPr lang="ru-RU" dirty="0" smtClean="0"/>
              <a:t>На этом не заработать денег?</a:t>
            </a:r>
          </a:p>
          <a:p>
            <a:r>
              <a:rPr lang="ru-RU" dirty="0" smtClean="0"/>
              <a:t>Интересна ли технология </a:t>
            </a:r>
            <a:r>
              <a:rPr lang="ru-RU" dirty="0" err="1" smtClean="0"/>
              <a:t>сберу</a:t>
            </a:r>
            <a:r>
              <a:rPr lang="ru-RU" dirty="0" smtClean="0"/>
              <a:t>?</a:t>
            </a:r>
          </a:p>
          <a:p>
            <a:pPr lvl="1"/>
            <a:r>
              <a:rPr lang="ru-RU" dirty="0" smtClean="0"/>
              <a:t>Как </a:t>
            </a:r>
            <a:r>
              <a:rPr lang="ru-RU" dirty="0" err="1" smtClean="0"/>
              <a:t>разрабочик</a:t>
            </a:r>
            <a:r>
              <a:rPr lang="ru-RU" dirty="0" smtClean="0"/>
              <a:t> (закрытая? </a:t>
            </a:r>
            <a:r>
              <a:rPr lang="en-US" dirty="0" smtClean="0"/>
              <a:t>open-source</a:t>
            </a:r>
            <a:r>
              <a:rPr lang="en-US" dirty="0"/>
              <a:t>?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Как пользователь </a:t>
            </a:r>
            <a:r>
              <a:rPr lang="en-US" dirty="0" smtClean="0"/>
              <a:t> (</a:t>
            </a:r>
            <a:r>
              <a:rPr lang="en-US" dirty="0" err="1" smtClean="0"/>
              <a:t>okko</a:t>
            </a:r>
            <a:r>
              <a:rPr lang="en-US" dirty="0" smtClean="0"/>
              <a:t>? </a:t>
            </a:r>
            <a:r>
              <a:rPr lang="en-US" dirty="0" err="1" smtClean="0"/>
              <a:t>Sber</a:t>
            </a:r>
            <a:r>
              <a:rPr lang="en-US" dirty="0" smtClean="0"/>
              <a:t>-portal?</a:t>
            </a:r>
            <a:r>
              <a:rPr lang="ru-RU" dirty="0" smtClean="0"/>
              <a:t> </a:t>
            </a:r>
            <a:r>
              <a:rPr lang="en-US" dirty="0" smtClean="0"/>
              <a:t>AR/VR?)</a:t>
            </a:r>
            <a:endParaRPr lang="ru-RU" dirty="0" smtClean="0"/>
          </a:p>
          <a:p>
            <a:r>
              <a:rPr lang="ru-RU" dirty="0" smtClean="0"/>
              <a:t>Занимается ли этим кто-нибудь в </a:t>
            </a:r>
            <a:r>
              <a:rPr lang="ru-RU" dirty="0" err="1" smtClean="0"/>
              <a:t>Сбере</a:t>
            </a:r>
            <a:r>
              <a:rPr lang="ru-RU" dirty="0" smtClean="0"/>
              <a:t>? (</a:t>
            </a:r>
            <a:r>
              <a:rPr lang="en-US" dirty="0" err="1" smtClean="0"/>
              <a:t>okko</a:t>
            </a:r>
            <a:r>
              <a:rPr lang="en-US" dirty="0" smtClean="0"/>
              <a:t>? </a:t>
            </a:r>
            <a:r>
              <a:rPr lang="en-US" dirty="0" err="1" smtClean="0"/>
              <a:t>sberDevices</a:t>
            </a:r>
            <a:r>
              <a:rPr lang="en-US" dirty="0" smtClean="0"/>
              <a:t>? </a:t>
            </a:r>
            <a:r>
              <a:rPr lang="ru-RU" dirty="0" smtClean="0"/>
              <a:t>Лаборатория инноваций и исследований?</a:t>
            </a:r>
            <a:r>
              <a:rPr lang="en-US" dirty="0" smtClean="0"/>
              <a:t> </a:t>
            </a:r>
            <a:r>
              <a:rPr lang="ru-RU" dirty="0" smtClean="0"/>
              <a:t>ЦРТ? </a:t>
            </a:r>
            <a:r>
              <a:rPr lang="en-US" dirty="0" err="1" smtClean="0"/>
              <a:t>VisionLabs</a:t>
            </a:r>
            <a:r>
              <a:rPr lang="en-US" dirty="0" smtClean="0"/>
              <a:t>? AR/VR?</a:t>
            </a:r>
            <a:r>
              <a:rPr lang="ru-RU" dirty="0" smtClean="0"/>
              <a:t>)</a:t>
            </a:r>
          </a:p>
          <a:p>
            <a:r>
              <a:rPr lang="ru-RU" dirty="0" smtClean="0"/>
              <a:t>Контакты экспертов</a:t>
            </a:r>
          </a:p>
          <a:p>
            <a:pPr lvl="1"/>
            <a:r>
              <a:rPr lang="ru-RU" dirty="0"/>
              <a:t>Методы поиска и сравнения временных последовательностей (статистика/</a:t>
            </a:r>
            <a:r>
              <a:rPr lang="en-US" dirty="0"/>
              <a:t>ML/AI/NN</a:t>
            </a:r>
            <a:r>
              <a:rPr lang="ru-RU" dirty="0"/>
              <a:t>)</a:t>
            </a:r>
          </a:p>
          <a:p>
            <a:pPr lvl="1"/>
            <a:r>
              <a:rPr lang="ru-RU" dirty="0" smtClean="0"/>
              <a:t>Обработка одиночных изображений</a:t>
            </a:r>
          </a:p>
          <a:p>
            <a:pPr lvl="2"/>
            <a:r>
              <a:rPr lang="ru-RU" dirty="0"/>
              <a:t>пред-процессинг (</a:t>
            </a:r>
            <a:r>
              <a:rPr lang="ru-RU" dirty="0" smtClean="0"/>
              <a:t>сглаживание/размытие/осветление/затемнение/нормирование/масштабирование/цветность)</a:t>
            </a:r>
            <a:endParaRPr lang="ru-RU" dirty="0"/>
          </a:p>
          <a:p>
            <a:pPr lvl="2"/>
            <a:r>
              <a:rPr lang="ru-RU" dirty="0"/>
              <a:t>алгоритмы метрик</a:t>
            </a:r>
          </a:p>
          <a:p>
            <a:pPr lvl="2"/>
            <a:r>
              <a:rPr lang="ru-RU" dirty="0"/>
              <a:t>готовые библиотеки</a:t>
            </a:r>
            <a:endParaRPr lang="ru-RU" dirty="0" smtClean="0"/>
          </a:p>
          <a:p>
            <a:pPr lvl="1"/>
            <a:r>
              <a:rPr lang="ru-RU" dirty="0"/>
              <a:t>Обработка видео</a:t>
            </a:r>
          </a:p>
          <a:p>
            <a:pPr lvl="2"/>
            <a:r>
              <a:rPr lang="ru-RU" dirty="0"/>
              <a:t>пред-процессинг (сглаживание / использование информации конкретных форматов кодирования)</a:t>
            </a:r>
          </a:p>
          <a:p>
            <a:pPr lvl="2"/>
            <a:r>
              <a:rPr lang="ru-RU" dirty="0"/>
              <a:t>алгоритмы метрик</a:t>
            </a:r>
          </a:p>
          <a:p>
            <a:pPr lvl="2"/>
            <a:r>
              <a:rPr lang="ru-RU" dirty="0"/>
              <a:t>готовые </a:t>
            </a:r>
            <a:r>
              <a:rPr lang="ru-RU" dirty="0" smtClean="0"/>
              <a:t>библиотеки</a:t>
            </a:r>
          </a:p>
          <a:p>
            <a:r>
              <a:rPr lang="ru-RU" dirty="0" smtClean="0"/>
              <a:t>Вычислительные мощности</a:t>
            </a:r>
          </a:p>
          <a:p>
            <a:pPr lvl="1"/>
            <a:r>
              <a:rPr lang="ru-RU" dirty="0" err="1" smtClean="0"/>
              <a:t>Кристофари</a:t>
            </a:r>
            <a:r>
              <a:rPr lang="ru-RU" dirty="0" smtClean="0"/>
              <a:t>?</a:t>
            </a:r>
          </a:p>
          <a:p>
            <a:pPr lvl="1"/>
            <a:r>
              <a:rPr lang="ru-RU" dirty="0" smtClean="0"/>
              <a:t>ВАРМ?</a:t>
            </a:r>
          </a:p>
          <a:p>
            <a:pPr lvl="1"/>
            <a:r>
              <a:rPr lang="ru-RU" dirty="0" smtClean="0"/>
              <a:t>Дисковое пространство (хранение </a:t>
            </a:r>
            <a:r>
              <a:rPr lang="en-US" dirty="0" smtClean="0"/>
              <a:t>RAW</a:t>
            </a:r>
            <a:r>
              <a:rPr lang="ru-RU" dirty="0" smtClean="0"/>
              <a:t>-данных)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98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2320"/>
          </a:xfrm>
        </p:spPr>
        <p:txBody>
          <a:bodyPr>
            <a:normAutofit/>
          </a:bodyPr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83" y="782321"/>
            <a:ext cx="3935589" cy="22137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067" y="820157"/>
            <a:ext cx="3868325" cy="2175933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17784" y="3355549"/>
            <a:ext cx="4682350" cy="3104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"</a:t>
            </a:r>
            <a:r>
              <a:rPr lang="ru-RU" dirty="0" err="1" smtClean="0"/>
              <a:t>Замышевский</a:t>
            </a:r>
            <a:r>
              <a:rPr lang="ru-RU" dirty="0" smtClean="0"/>
              <a:t> Сергей Дмитриевич" </a:t>
            </a:r>
            <a:r>
              <a:rPr lang="en-US" dirty="0" smtClean="0">
                <a:hlinkClick r:id="rId4"/>
              </a:rPr>
              <a:t>SDZamyshevskiy@sberbank.ru</a:t>
            </a:r>
            <a:endParaRPr lang="ru-RU" dirty="0" smtClean="0"/>
          </a:p>
          <a:p>
            <a:r>
              <a:rPr lang="ru-RU" dirty="0" smtClean="0"/>
              <a:t>"Ефимов Альберт </a:t>
            </a:r>
            <a:r>
              <a:rPr lang="ru-RU" dirty="0" err="1" smtClean="0"/>
              <a:t>Рувимович</a:t>
            </a:r>
            <a:r>
              <a:rPr lang="ru-RU" dirty="0" smtClean="0"/>
              <a:t>" </a:t>
            </a:r>
            <a:r>
              <a:rPr lang="en-US" dirty="0" smtClean="0">
                <a:hlinkClick r:id="rId5"/>
              </a:rPr>
              <a:t>AREfimov@sberbank.ru</a:t>
            </a:r>
            <a:endParaRPr lang="ru-RU" dirty="0" smtClean="0"/>
          </a:p>
          <a:p>
            <a:r>
              <a:rPr lang="ru-RU" dirty="0" smtClean="0"/>
              <a:t>"</a:t>
            </a:r>
            <a:r>
              <a:rPr lang="ru-RU" dirty="0" err="1" smtClean="0"/>
              <a:t>Асонов</a:t>
            </a:r>
            <a:r>
              <a:rPr lang="ru-RU" dirty="0" smtClean="0"/>
              <a:t> Дмитрий Валерьевич" </a:t>
            </a:r>
            <a:r>
              <a:rPr lang="en-US" dirty="0" smtClean="0">
                <a:hlinkClick r:id="rId6"/>
              </a:rPr>
              <a:t>DVAsonov@sberbank.ru</a:t>
            </a:r>
            <a:endParaRPr lang="ru-RU" dirty="0" smtClean="0"/>
          </a:p>
          <a:p>
            <a:r>
              <a:rPr lang="ru-RU" dirty="0" smtClean="0"/>
              <a:t>"Зернин Андрей Александрович" </a:t>
            </a:r>
            <a:r>
              <a:rPr lang="en-US" dirty="0" smtClean="0">
                <a:hlinkClick r:id="rId7"/>
              </a:rPr>
              <a:t>Zernin.A.Al@sberbank.ru</a:t>
            </a:r>
            <a:endParaRPr lang="ru-RU" dirty="0" smtClean="0"/>
          </a:p>
          <a:p>
            <a:r>
              <a:rPr lang="ru-RU" dirty="0" smtClean="0"/>
              <a:t>"Богатырев Даниил Александрович" </a:t>
            </a:r>
            <a:r>
              <a:rPr lang="en-US" dirty="0" smtClean="0">
                <a:hlinkClick r:id="rId8"/>
              </a:rPr>
              <a:t>DABogatyrev@sberbank.ru</a:t>
            </a:r>
            <a:endParaRPr lang="ru-RU" dirty="0" smtClean="0"/>
          </a:p>
          <a:p>
            <a:r>
              <a:rPr lang="ru-RU" dirty="0"/>
              <a:t>"Тимофеев Юрий Александрович" </a:t>
            </a:r>
            <a:r>
              <a:rPr lang="en-US" dirty="0" smtClean="0">
                <a:hlinkClick r:id="rId9"/>
              </a:rPr>
              <a:t>Timofeev.Y.Al@sberbank.ru</a:t>
            </a:r>
            <a:endParaRPr lang="ru-RU" dirty="0" smtClean="0"/>
          </a:p>
          <a:p>
            <a:r>
              <a:rPr lang="ru-RU" dirty="0"/>
              <a:t>"Князев Александр Алексеевич" </a:t>
            </a:r>
            <a:r>
              <a:rPr lang="en-US" dirty="0" smtClean="0">
                <a:hlinkClick r:id="rId10"/>
              </a:rPr>
              <a:t>AAlKnyazev@sberbank.ru</a:t>
            </a:r>
            <a:endParaRPr lang="en-US" dirty="0" smtClean="0"/>
          </a:p>
          <a:p>
            <a:r>
              <a:rPr lang="ru-RU" dirty="0"/>
              <a:t>"Марков Сергей Сергеевич" </a:t>
            </a:r>
            <a:r>
              <a:rPr lang="en-US" dirty="0" smtClean="0">
                <a:hlinkClick r:id="rId11"/>
              </a:rPr>
              <a:t>Markov.S.S@sberbank.ru</a:t>
            </a:r>
            <a:r>
              <a:rPr lang="en-US" dirty="0" smtClean="0"/>
              <a:t> </a:t>
            </a:r>
          </a:p>
          <a:p>
            <a:r>
              <a:rPr lang="ru-RU" dirty="0"/>
              <a:t>"Жилин Евгений Юрьевич" </a:t>
            </a:r>
            <a:r>
              <a:rPr lang="en-US" dirty="0" smtClean="0">
                <a:hlinkClick r:id="rId12"/>
              </a:rPr>
              <a:t>Zhilin.E.Yu@sberbank.ru</a:t>
            </a:r>
            <a:r>
              <a:rPr lang="en-US" dirty="0" smtClean="0"/>
              <a:t> </a:t>
            </a:r>
            <a:endParaRPr lang="en-US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655733" y="3355548"/>
            <a:ext cx="5833533" cy="3104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Управление исследований и инноваций</a:t>
            </a:r>
          </a:p>
          <a:p>
            <a:r>
              <a:rPr lang="ru-RU" dirty="0" smtClean="0"/>
              <a:t>Лаборатория ИИ</a:t>
            </a:r>
          </a:p>
          <a:p>
            <a:r>
              <a:rPr lang="ru-RU" dirty="0" smtClean="0"/>
              <a:t>Управление развития компетенций по исследованию данных</a:t>
            </a:r>
          </a:p>
          <a:p>
            <a:r>
              <a:rPr lang="ru-RU" dirty="0" smtClean="0"/>
              <a:t>Лаборатория </a:t>
            </a:r>
            <a:r>
              <a:rPr lang="ru-RU" dirty="0" err="1" smtClean="0"/>
              <a:t>кибербезопасности</a:t>
            </a:r>
            <a:endParaRPr lang="ru-RU" dirty="0" smtClean="0"/>
          </a:p>
          <a:p>
            <a:r>
              <a:rPr lang="en-US" dirty="0" err="1" smtClean="0"/>
              <a:t>SberDevices</a:t>
            </a:r>
            <a:endParaRPr lang="en-US" dirty="0" smtClean="0"/>
          </a:p>
          <a:p>
            <a:r>
              <a:rPr lang="en-US" dirty="0"/>
              <a:t>Cognitive Pilot, </a:t>
            </a:r>
            <a:endParaRPr lang="en-US" dirty="0" smtClean="0"/>
          </a:p>
          <a:p>
            <a:r>
              <a:rPr lang="en-US" dirty="0" err="1" smtClean="0"/>
              <a:t>VisionLabs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ru-RU" dirty="0" smtClean="0"/>
              <a:t>ЦРТ</a:t>
            </a:r>
            <a:endParaRPr lang="en-US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91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ситуация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719535"/>
              </p:ext>
            </p:extLst>
          </p:nvPr>
        </p:nvGraphicFramePr>
        <p:xfrm>
          <a:off x="838200" y="1825625"/>
          <a:ext cx="10583333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427"/>
                <a:gridCol w="3049706"/>
                <a:gridCol w="3225800"/>
                <a:gridCol w="25654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Поиск</a:t>
                      </a:r>
                      <a:r>
                        <a:rPr lang="ru-RU" baseline="0" dirty="0" smtClean="0"/>
                        <a:t> по текстовому запросу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Поиск по образцу</a:t>
                      </a:r>
                    </a:p>
                    <a:p>
                      <a:r>
                        <a:rPr lang="ru-RU" dirty="0" smtClean="0"/>
                        <a:t>(идентификация</a:t>
                      </a:r>
                      <a:r>
                        <a:rPr lang="ru-RU" baseline="0" dirty="0" smtClean="0"/>
                        <a:t> образца и текстовый поиск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Поиск по образцу</a:t>
                      </a:r>
                    </a:p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Текст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Картинки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Музыка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Видео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теги,</a:t>
                      </a:r>
                      <a:r>
                        <a:rPr lang="ru-RU" baseline="0" dirty="0" smtClean="0">
                          <a:solidFill>
                            <a:srgbClr val="00B050"/>
                          </a:solidFill>
                        </a:rPr>
                        <a:t> описание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?</a:t>
                      </a:r>
                    </a:p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Speech-to-Text</a:t>
                      </a: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 + поиск по тексту)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Нет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2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Комментарии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764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Image </a:t>
            </a:r>
            <a:r>
              <a:rPr lang="en-US" dirty="0" smtClean="0"/>
              <a:t>net</a:t>
            </a:r>
            <a:r>
              <a:rPr lang="ru-RU" dirty="0" smtClean="0"/>
              <a:t> – </a:t>
            </a:r>
            <a:r>
              <a:rPr lang="en-US" dirty="0" smtClean="0"/>
              <a:t>dataset c </a:t>
            </a:r>
            <a:r>
              <a:rPr lang="ru-RU" dirty="0" smtClean="0"/>
              <a:t>картинками</a:t>
            </a:r>
          </a:p>
          <a:p>
            <a:r>
              <a:rPr lang="en-US" dirty="0" smtClean="0"/>
              <a:t>VGG res net </a:t>
            </a:r>
          </a:p>
          <a:p>
            <a:r>
              <a:rPr lang="en-US" dirty="0" smtClean="0"/>
              <a:t>Inception – google net</a:t>
            </a:r>
          </a:p>
          <a:p>
            <a:r>
              <a:rPr lang="en-US" dirty="0" smtClean="0"/>
              <a:t>kitchen activities – </a:t>
            </a:r>
            <a:r>
              <a:rPr lang="ru-RU" dirty="0" smtClean="0"/>
              <a:t>открытый </a:t>
            </a:r>
            <a:r>
              <a:rPr lang="en-US" dirty="0" smtClean="0"/>
              <a:t>dataset</a:t>
            </a:r>
          </a:p>
          <a:p>
            <a:r>
              <a:rPr lang="ru-RU" dirty="0" smtClean="0"/>
              <a:t>Аугментация </a:t>
            </a:r>
            <a:r>
              <a:rPr lang="en-US" dirty="0" err="1" smtClean="0"/>
              <a:t>albumentation</a:t>
            </a:r>
            <a:endParaRPr lang="en-US" dirty="0" smtClean="0"/>
          </a:p>
          <a:p>
            <a:r>
              <a:rPr lang="ru-RU" dirty="0" smtClean="0"/>
              <a:t>Косинусное расстояние</a:t>
            </a:r>
          </a:p>
          <a:p>
            <a:endParaRPr lang="ru-RU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youtube.com/playlist?list=PL4_hYwCyhAvZeq93ssEUaR47xhvs7IhJM</a:t>
            </a:r>
            <a:r>
              <a:rPr lang="ru-RU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3725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Комментарии </a:t>
            </a:r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Курс </a:t>
            </a:r>
            <a:r>
              <a:rPr lang="en-US" dirty="0" err="1" smtClean="0"/>
              <a:t>reinforsment</a:t>
            </a:r>
            <a:r>
              <a:rPr lang="en-US" dirty="0" smtClean="0"/>
              <a:t> learning </a:t>
            </a:r>
            <a:r>
              <a:rPr lang="en-US" dirty="0">
                <a:hlinkClick r:id="rId2"/>
              </a:rPr>
              <a:t>https://dlcourse.ai/</a:t>
            </a:r>
            <a:endParaRPr lang="en-US" dirty="0" smtClean="0"/>
          </a:p>
          <a:p>
            <a:r>
              <a:rPr lang="en-US" dirty="0" err="1" smtClean="0"/>
              <a:t>Sparce</a:t>
            </a:r>
            <a:r>
              <a:rPr lang="en-US" dirty="0" smtClean="0"/>
              <a:t> reward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Aligner</a:t>
            </a:r>
            <a:r>
              <a:rPr lang="ru-RU" dirty="0" smtClean="0"/>
              <a:t>-сети</a:t>
            </a:r>
          </a:p>
          <a:p>
            <a:r>
              <a:rPr lang="en-US" dirty="0" smtClean="0"/>
              <a:t>NAS </a:t>
            </a:r>
            <a:r>
              <a:rPr lang="ru-RU" dirty="0" smtClean="0"/>
              <a:t>квантизация</a:t>
            </a:r>
            <a:r>
              <a:rPr lang="en-US" dirty="0" smtClean="0"/>
              <a:t> pruning</a:t>
            </a:r>
          </a:p>
          <a:p>
            <a:r>
              <a:rPr lang="en-US" dirty="0" err="1" smtClean="0"/>
              <a:t>PyTorch</a:t>
            </a:r>
            <a:endParaRPr lang="ru-RU" dirty="0"/>
          </a:p>
          <a:p>
            <a:r>
              <a:rPr lang="en-US" dirty="0" smtClean="0"/>
              <a:t>Amazon – </a:t>
            </a:r>
            <a:r>
              <a:rPr lang="en-US" dirty="0" err="1" smtClean="0"/>
              <a:t>coursera</a:t>
            </a:r>
            <a:r>
              <a:rPr lang="en-US" dirty="0" smtClean="0"/>
              <a:t> – </a:t>
            </a:r>
            <a:r>
              <a:rPr lang="en-US" dirty="0" err="1" smtClean="0"/>
              <a:t>PyTorch</a:t>
            </a:r>
            <a:endParaRPr lang="en-US" dirty="0" smtClean="0"/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dirty="0" err="1" smtClean="0"/>
              <a:t>Dlcourse</a:t>
            </a:r>
            <a:r>
              <a:rPr lang="en-US" dirty="0" smtClean="0"/>
              <a:t> – </a:t>
            </a:r>
            <a:r>
              <a:rPr lang="ru-RU" dirty="0" smtClean="0"/>
              <a:t>анализ изображений</a:t>
            </a:r>
          </a:p>
          <a:p>
            <a:r>
              <a:rPr lang="ru-RU" dirty="0" err="1" smtClean="0"/>
              <a:t>Детекция</a:t>
            </a:r>
            <a:r>
              <a:rPr lang="ru-RU" dirty="0" smtClean="0"/>
              <a:t> рамки телевизора и поворот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782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Идеи для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ru-RU" dirty="0" smtClean="0"/>
              <a:t>Метрика, посчитанная по 1 кадру – это по сути - </a:t>
            </a:r>
            <a:r>
              <a:rPr lang="en-US" dirty="0" smtClean="0"/>
              <a:t>Embedding </a:t>
            </a:r>
            <a:endParaRPr lang="ru-RU" dirty="0" smtClean="0"/>
          </a:p>
          <a:p>
            <a:pPr lvl="1"/>
            <a:r>
              <a:rPr lang="ru-RU" dirty="0" smtClean="0"/>
              <a:t>Для похожих кадров – должны быть похожие </a:t>
            </a:r>
            <a:r>
              <a:rPr lang="en-US" dirty="0" err="1" smtClean="0"/>
              <a:t>embeddings</a:t>
            </a:r>
            <a:endParaRPr lang="ru-RU" dirty="0" smtClean="0"/>
          </a:p>
          <a:p>
            <a:pPr lvl="2"/>
            <a:r>
              <a:rPr lang="ru-RU" dirty="0"/>
              <a:t>Свертки</a:t>
            </a:r>
          </a:p>
          <a:p>
            <a:pPr lvl="2"/>
            <a:r>
              <a:rPr lang="en-US" dirty="0" smtClean="0"/>
              <a:t>Auto-encoder</a:t>
            </a:r>
            <a:endParaRPr lang="ru-RU" dirty="0" smtClean="0"/>
          </a:p>
          <a:p>
            <a:r>
              <a:rPr lang="en-US" dirty="0" smtClean="0"/>
              <a:t>Unsupervised Anomaly detection</a:t>
            </a:r>
          </a:p>
          <a:p>
            <a:pPr lvl="1"/>
            <a:r>
              <a:rPr lang="ru-RU" dirty="0" smtClean="0"/>
              <a:t>Смена кадра – это выброс по отношению к предыдущей последовательности</a:t>
            </a:r>
          </a:p>
          <a:p>
            <a:pPr lvl="1"/>
            <a:r>
              <a:rPr lang="ru-RU" dirty="0" smtClean="0"/>
              <a:t>Научить модель искать такие выбросы</a:t>
            </a:r>
          </a:p>
          <a:p>
            <a:pPr lvl="1"/>
            <a:r>
              <a:rPr lang="ru-RU" dirty="0" smtClean="0"/>
              <a:t>Не требуется разметка ???</a:t>
            </a:r>
          </a:p>
          <a:p>
            <a:r>
              <a:rPr lang="ru-RU" dirty="0"/>
              <a:t>2-уровневая логика</a:t>
            </a:r>
          </a:p>
          <a:p>
            <a:pPr lvl="1"/>
            <a:r>
              <a:rPr lang="ru-RU" dirty="0"/>
              <a:t>Сравнение кадров</a:t>
            </a:r>
          </a:p>
          <a:p>
            <a:pPr lvl="1"/>
            <a:r>
              <a:rPr lang="ru-RU" dirty="0"/>
              <a:t>Сравнение рядов</a:t>
            </a:r>
          </a:p>
          <a:p>
            <a:r>
              <a:rPr lang="ru-RU" dirty="0" smtClean="0"/>
              <a:t>Использовать метрики, которые уже сделаны</a:t>
            </a:r>
          </a:p>
          <a:p>
            <a:pPr lvl="1"/>
            <a:r>
              <a:rPr lang="ru-RU" dirty="0" smtClean="0"/>
              <a:t>Прогонять через маленькую </a:t>
            </a:r>
            <a:r>
              <a:rPr lang="ru-RU" dirty="0" err="1" smtClean="0"/>
              <a:t>нейросеть</a:t>
            </a:r>
            <a:r>
              <a:rPr lang="ru-RU" dirty="0" smtClean="0"/>
              <a:t>, превращать в одномерные вектора фиксированного размера</a:t>
            </a:r>
          </a:p>
          <a:p>
            <a:pPr lvl="1"/>
            <a:r>
              <a:rPr lang="ru-RU" dirty="0" smtClean="0"/>
              <a:t>Конкатенировать вектора для каждого кадра</a:t>
            </a:r>
          </a:p>
          <a:p>
            <a:pPr lvl="1"/>
            <a:r>
              <a:rPr lang="ru-RU" dirty="0" smtClean="0"/>
              <a:t>Удалять избыточность (похожие 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r>
              <a:rPr lang="ru-RU" dirty="0" smtClean="0"/>
              <a:t>по оси времени</a:t>
            </a:r>
            <a:r>
              <a:rPr lang="en-US" dirty="0" smtClean="0"/>
              <a:t>)</a:t>
            </a:r>
            <a:endParaRPr lang="ru-RU" dirty="0" smtClean="0"/>
          </a:p>
          <a:p>
            <a:pPr lvl="1"/>
            <a:r>
              <a:rPr lang="ru-RU" dirty="0" smtClean="0"/>
              <a:t>Полученный временной ряд – прогонять через другую </a:t>
            </a:r>
            <a:r>
              <a:rPr lang="ru-RU" dirty="0" err="1" smtClean="0"/>
              <a:t>нейросеть</a:t>
            </a:r>
            <a:endParaRPr lang="ru-RU" dirty="0" smtClean="0"/>
          </a:p>
          <a:p>
            <a:r>
              <a:rPr lang="ru-RU" dirty="0" smtClean="0"/>
              <a:t>Метрики </a:t>
            </a:r>
            <a:r>
              <a:rPr lang="ru-RU" dirty="0"/>
              <a:t>– это по сути функции</a:t>
            </a:r>
          </a:p>
          <a:p>
            <a:pPr lvl="1"/>
            <a:r>
              <a:rPr lang="ru-RU" dirty="0" err="1"/>
              <a:t>Нейросеть</a:t>
            </a:r>
            <a:r>
              <a:rPr lang="ru-RU" dirty="0"/>
              <a:t> с одним скрытым слоем – может аппроксимировать любую </a:t>
            </a:r>
            <a:r>
              <a:rPr lang="ru-RU" dirty="0" smtClean="0"/>
              <a:t>функцию</a:t>
            </a:r>
          </a:p>
          <a:p>
            <a:pPr lvl="1"/>
            <a:r>
              <a:rPr lang="ru-RU" dirty="0" smtClean="0"/>
              <a:t>Значит любую метрику, рассчитанную аналитически – можно заменить на сеть</a:t>
            </a:r>
          </a:p>
          <a:p>
            <a:pPr lvl="1"/>
            <a:r>
              <a:rPr lang="ru-RU" dirty="0" smtClean="0"/>
              <a:t>Без разметки</a:t>
            </a:r>
          </a:p>
          <a:p>
            <a:pPr lvl="1"/>
            <a:r>
              <a:rPr lang="ru-RU" dirty="0" err="1" smtClean="0"/>
              <a:t>Предобучать</a:t>
            </a:r>
            <a:r>
              <a:rPr lang="ru-RU" dirty="0" smtClean="0"/>
              <a:t> сеть на готовых метриках, потом учить дальше</a:t>
            </a:r>
          </a:p>
          <a:p>
            <a:pPr lvl="1"/>
            <a:r>
              <a:rPr lang="ru-RU" dirty="0" smtClean="0"/>
              <a:t>Либо добавлять к входным картинкам – дополнительные </a:t>
            </a:r>
            <a:r>
              <a:rPr lang="en-US" dirty="0" smtClean="0"/>
              <a:t>features</a:t>
            </a:r>
            <a:r>
              <a:rPr lang="ru-RU" smtClean="0"/>
              <a:t> - посчитанные метрики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6834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Идеи для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17158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ru-RU" dirty="0" err="1" smtClean="0"/>
              <a:t>Нейросети</a:t>
            </a:r>
            <a:r>
              <a:rPr lang="ru-RU" dirty="0" smtClean="0"/>
              <a:t> могут все :)</a:t>
            </a:r>
          </a:p>
          <a:p>
            <a:pPr lvl="1"/>
            <a:r>
              <a:rPr lang="en-US" dirty="0"/>
              <a:t>Unsupervised</a:t>
            </a:r>
          </a:p>
          <a:p>
            <a:pPr lvl="1"/>
            <a:r>
              <a:rPr lang="ru-RU" dirty="0"/>
              <a:t>Берем видео с </a:t>
            </a:r>
            <a:r>
              <a:rPr lang="en-US" dirty="0"/>
              <a:t>you-tube</a:t>
            </a:r>
            <a:r>
              <a:rPr lang="ru-RU" dirty="0"/>
              <a:t>/</a:t>
            </a:r>
            <a:r>
              <a:rPr lang="en-US" dirty="0"/>
              <a:t>tic-</a:t>
            </a:r>
            <a:r>
              <a:rPr lang="en-US" dirty="0" err="1"/>
              <a:t>tok</a:t>
            </a:r>
            <a:r>
              <a:rPr lang="en-US" dirty="0"/>
              <a:t>/</a:t>
            </a:r>
            <a:r>
              <a:rPr lang="en-US" dirty="0" err="1"/>
              <a:t>instagram</a:t>
            </a:r>
            <a:endParaRPr lang="ru-RU" dirty="0"/>
          </a:p>
          <a:p>
            <a:pPr lvl="1"/>
            <a:r>
              <a:rPr lang="ru-RU" dirty="0"/>
              <a:t>Случайно вырезаем последовательности</a:t>
            </a:r>
          </a:p>
          <a:p>
            <a:pPr lvl="1"/>
            <a:r>
              <a:rPr lang="ru-RU" dirty="0"/>
              <a:t>Добавляем аугментаций</a:t>
            </a:r>
          </a:p>
          <a:p>
            <a:pPr lvl="1"/>
            <a:r>
              <a:rPr lang="ru-RU" dirty="0"/>
              <a:t>Ждем 100000 </a:t>
            </a:r>
            <a:r>
              <a:rPr lang="en-US" dirty="0"/>
              <a:t>GPU-</a:t>
            </a:r>
            <a:r>
              <a:rPr lang="ru-RU" dirty="0"/>
              <a:t>часов</a:t>
            </a:r>
          </a:p>
          <a:p>
            <a:r>
              <a:rPr lang="ru-RU" dirty="0" smtClean="0"/>
              <a:t>свертки</a:t>
            </a:r>
          </a:p>
          <a:p>
            <a:pPr lvl="1"/>
            <a:r>
              <a:rPr lang="ru-RU" dirty="0" smtClean="0"/>
              <a:t>Взять </a:t>
            </a:r>
            <a:r>
              <a:rPr lang="ru-RU" dirty="0" err="1" smtClean="0"/>
              <a:t>сверточную</a:t>
            </a:r>
            <a:r>
              <a:rPr lang="ru-RU" dirty="0" smtClean="0"/>
              <a:t> сеть, </a:t>
            </a:r>
            <a:r>
              <a:rPr lang="ru-RU" dirty="0" err="1"/>
              <a:t>предобученную</a:t>
            </a:r>
            <a:r>
              <a:rPr lang="ru-RU" dirty="0"/>
              <a:t> </a:t>
            </a:r>
            <a:r>
              <a:rPr lang="ru-RU" dirty="0" smtClean="0"/>
              <a:t>на </a:t>
            </a:r>
            <a:r>
              <a:rPr lang="en-US" dirty="0" err="1" smtClean="0"/>
              <a:t>Imagenet</a:t>
            </a:r>
            <a:endParaRPr lang="ru-RU" dirty="0" smtClean="0"/>
          </a:p>
          <a:p>
            <a:pPr lvl="1"/>
            <a:r>
              <a:rPr lang="ru-RU" dirty="0" smtClean="0"/>
              <a:t>В результате сверток – делать одномерный вектор</a:t>
            </a:r>
          </a:p>
          <a:p>
            <a:pPr lvl="1"/>
            <a:r>
              <a:rPr lang="ru-RU" dirty="0" smtClean="0"/>
              <a:t>Конкатенировать вектора от кадров в один временной ряд</a:t>
            </a:r>
          </a:p>
          <a:p>
            <a:pPr lvl="1"/>
            <a:r>
              <a:rPr lang="ru-RU" dirty="0" smtClean="0"/>
              <a:t>По этому ряду прогонять свертку</a:t>
            </a:r>
          </a:p>
          <a:p>
            <a:pPr lvl="2"/>
            <a:r>
              <a:rPr lang="ru-RU" dirty="0" smtClean="0"/>
              <a:t>Классическую 3*3</a:t>
            </a:r>
          </a:p>
          <a:p>
            <a:pPr lvl="2"/>
            <a:r>
              <a:rPr lang="ru-RU" dirty="0" smtClean="0"/>
              <a:t>2-мерную свертку, у которой одно измерение = размеру вектора </a:t>
            </a:r>
            <a:r>
              <a:rPr lang="en-US" dirty="0" smtClean="0"/>
              <a:t>embedding</a:t>
            </a:r>
            <a:endParaRPr lang="ru-RU" dirty="0" smtClean="0"/>
          </a:p>
          <a:p>
            <a:pPr lvl="3"/>
            <a:r>
              <a:rPr lang="ru-RU" dirty="0" smtClean="0"/>
              <a:t>Должно получится устранение избыточности</a:t>
            </a:r>
          </a:p>
          <a:p>
            <a:r>
              <a:rPr lang="ru-RU" dirty="0" err="1" smtClean="0"/>
              <a:t>предобучение</a:t>
            </a:r>
            <a:endParaRPr lang="en-US" dirty="0" smtClean="0"/>
          </a:p>
          <a:p>
            <a:pPr lvl="1"/>
            <a:r>
              <a:rPr lang="ru-RU" dirty="0" smtClean="0"/>
              <a:t>Обучить сеть предсказывать один замаскированный кадр по двум (или нескольким) соседним (вперед и назад)</a:t>
            </a:r>
          </a:p>
          <a:p>
            <a:r>
              <a:rPr lang="ru-RU" dirty="0" smtClean="0"/>
              <a:t>Готовые </a:t>
            </a:r>
            <a:r>
              <a:rPr lang="ru-RU" dirty="0" err="1" smtClean="0"/>
              <a:t>датасеты</a:t>
            </a:r>
            <a:r>
              <a:rPr lang="ru-RU" dirty="0" smtClean="0"/>
              <a:t>/сети</a:t>
            </a:r>
          </a:p>
          <a:p>
            <a:pPr lvl="1"/>
            <a:r>
              <a:rPr lang="en-US" dirty="0" smtClean="0"/>
              <a:t>Optical flow</a:t>
            </a:r>
            <a:r>
              <a:rPr lang="ru-RU" dirty="0" smtClean="0"/>
              <a:t> (</a:t>
            </a:r>
            <a:r>
              <a:rPr lang="en-US" dirty="0"/>
              <a:t>video</a:t>
            </a:r>
            <a:r>
              <a:rPr lang="ru-RU" dirty="0" smtClean="0"/>
              <a:t>)</a:t>
            </a:r>
          </a:p>
          <a:p>
            <a:pPr lvl="1"/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59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Идеи для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17158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Метки времени / номера кадров</a:t>
            </a:r>
          </a:p>
          <a:p>
            <a:pPr lvl="1"/>
            <a:r>
              <a:rPr lang="en-US" dirty="0"/>
              <a:t>Positional encoding</a:t>
            </a:r>
            <a:r>
              <a:rPr lang="ru-RU" dirty="0"/>
              <a:t> (</a:t>
            </a:r>
            <a:r>
              <a:rPr lang="en-US" dirty="0"/>
              <a:t>sin/cos</a:t>
            </a:r>
            <a:r>
              <a:rPr lang="ru-RU" dirty="0"/>
              <a:t>)</a:t>
            </a:r>
          </a:p>
          <a:p>
            <a:r>
              <a:rPr lang="en-US" dirty="0" smtClean="0"/>
              <a:t>MPEG</a:t>
            </a:r>
            <a:r>
              <a:rPr lang="ru-RU" dirty="0" smtClean="0"/>
              <a:t> </a:t>
            </a:r>
            <a:r>
              <a:rPr lang="ru-RU" dirty="0"/>
              <a:t>– это по сути уже сжатое представление (</a:t>
            </a:r>
            <a:r>
              <a:rPr lang="en-US" dirty="0"/>
              <a:t>DCT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Прогнать </a:t>
            </a:r>
            <a:r>
              <a:rPr lang="ru-RU" dirty="0" smtClean="0"/>
              <a:t>кадр через </a:t>
            </a:r>
            <a:r>
              <a:rPr lang="en-US" dirty="0" smtClean="0"/>
              <a:t>MPEG</a:t>
            </a:r>
            <a:r>
              <a:rPr lang="ru-RU" dirty="0" smtClean="0"/>
              <a:t>-</a:t>
            </a:r>
            <a:r>
              <a:rPr lang="en-US" dirty="0" smtClean="0"/>
              <a:t>encoder</a:t>
            </a:r>
            <a:r>
              <a:rPr lang="ru-RU" dirty="0" smtClean="0"/>
              <a:t> (либо брать напрямую </a:t>
            </a:r>
            <a:r>
              <a:rPr lang="en-US" dirty="0" smtClean="0"/>
              <a:t>MPEG</a:t>
            </a:r>
            <a:r>
              <a:rPr lang="ru-RU" dirty="0" smtClean="0"/>
              <a:t>-поток)</a:t>
            </a:r>
          </a:p>
          <a:p>
            <a:pPr lvl="1"/>
            <a:r>
              <a:rPr lang="ru-RU" dirty="0" smtClean="0"/>
              <a:t>+ маленькую </a:t>
            </a:r>
            <a:r>
              <a:rPr lang="ru-RU" dirty="0" err="1" smtClean="0"/>
              <a:t>нейросеть</a:t>
            </a:r>
            <a:r>
              <a:rPr lang="ru-RU" dirty="0" smtClean="0"/>
              <a:t>, чтобы привести все к одному размеру</a:t>
            </a:r>
          </a:p>
          <a:p>
            <a:pPr lvl="1"/>
            <a:r>
              <a:rPr lang="ru-RU" dirty="0" smtClean="0"/>
              <a:t>Получим </a:t>
            </a:r>
            <a:r>
              <a:rPr lang="en-US" dirty="0" err="1" smtClean="0"/>
              <a:t>embeddings</a:t>
            </a:r>
            <a:r>
              <a:rPr lang="ru-RU" dirty="0" smtClean="0"/>
              <a:t> (пока непонятно, будут ли они близкие для похожих кадров)</a:t>
            </a:r>
            <a:endParaRPr lang="ru-RU" dirty="0"/>
          </a:p>
          <a:p>
            <a:r>
              <a:rPr lang="en-US" dirty="0" smtClean="0"/>
              <a:t>Attention</a:t>
            </a:r>
            <a:endParaRPr lang="ru-RU" dirty="0" smtClean="0"/>
          </a:p>
          <a:p>
            <a:pPr lvl="1"/>
            <a:r>
              <a:rPr lang="ru-RU" dirty="0" smtClean="0"/>
              <a:t>При обработке кадра – мы смотрим на соседние</a:t>
            </a:r>
            <a:endParaRPr lang="ru-RU" dirty="0"/>
          </a:p>
          <a:p>
            <a:pPr lvl="1"/>
            <a:r>
              <a:rPr lang="en-US" dirty="0" smtClean="0"/>
              <a:t>Transformer-XL – </a:t>
            </a:r>
            <a:r>
              <a:rPr lang="ru-RU" dirty="0"/>
              <a:t>длинная история</a:t>
            </a:r>
            <a:endParaRPr lang="ru-RU" dirty="0" smtClean="0"/>
          </a:p>
          <a:p>
            <a:pPr lvl="1"/>
            <a:r>
              <a:rPr lang="en-US" dirty="0" smtClean="0"/>
              <a:t>Compressive Transformer</a:t>
            </a:r>
            <a:r>
              <a:rPr lang="ru-RU" dirty="0" smtClean="0"/>
              <a:t> – сжатая </a:t>
            </a:r>
            <a:r>
              <a:rPr lang="ru-RU" dirty="0" smtClean="0"/>
              <a:t>память</a:t>
            </a:r>
          </a:p>
          <a:p>
            <a:pPr lvl="1"/>
            <a:r>
              <a:rPr lang="en-US"/>
              <a:t>Image Transformer</a:t>
            </a:r>
          </a:p>
          <a:p>
            <a:r>
              <a:rPr lang="en-US" dirty="0" smtClean="0"/>
              <a:t>LSTM</a:t>
            </a:r>
            <a:endParaRPr lang="ru-RU" dirty="0" smtClean="0"/>
          </a:p>
          <a:p>
            <a:pPr lvl="1"/>
            <a:r>
              <a:rPr lang="ru-RU" dirty="0" smtClean="0"/>
              <a:t>(</a:t>
            </a:r>
            <a:r>
              <a:rPr lang="en-US" dirty="0"/>
              <a:t>Attention </a:t>
            </a:r>
            <a:r>
              <a:rPr lang="ru-RU" dirty="0" smtClean="0"/>
              <a:t>+ </a:t>
            </a:r>
            <a:r>
              <a:rPr lang="en-US" dirty="0"/>
              <a:t>LSTM </a:t>
            </a:r>
            <a:r>
              <a:rPr lang="ru-RU" dirty="0" smtClean="0"/>
              <a:t>= какая-то языковая модель, не могу вспомнить)</a:t>
            </a:r>
            <a:endParaRPr lang="en-US" dirty="0" smtClean="0"/>
          </a:p>
          <a:p>
            <a:r>
              <a:rPr lang="en-US" dirty="0" smtClean="0"/>
              <a:t>Transfer learning</a:t>
            </a:r>
          </a:p>
          <a:p>
            <a:pPr lvl="1"/>
            <a:r>
              <a:rPr lang="ru-RU" dirty="0" smtClean="0"/>
              <a:t>Берем мощную </a:t>
            </a:r>
            <a:r>
              <a:rPr lang="en-US" dirty="0" smtClean="0"/>
              <a:t>NLP</a:t>
            </a:r>
            <a:r>
              <a:rPr lang="ru-RU" dirty="0" smtClean="0"/>
              <a:t>-модель (</a:t>
            </a:r>
            <a:r>
              <a:rPr lang="en-US" dirty="0" smtClean="0"/>
              <a:t>GPT, BERT</a:t>
            </a:r>
            <a:r>
              <a:rPr lang="ru-RU" dirty="0" smtClean="0"/>
              <a:t>)</a:t>
            </a:r>
            <a:endParaRPr lang="en-US" dirty="0" smtClean="0"/>
          </a:p>
          <a:p>
            <a:pPr lvl="1"/>
            <a:r>
              <a:rPr lang="ru-RU" dirty="0" smtClean="0"/>
              <a:t>Они все могут отвечать на вопрос «насколько похожи эти 2 последовательности друг на друга»</a:t>
            </a:r>
          </a:p>
          <a:p>
            <a:pPr lvl="1"/>
            <a:r>
              <a:rPr lang="ru-RU" dirty="0"/>
              <a:t>Они все принимают на вход </a:t>
            </a:r>
            <a:r>
              <a:rPr lang="ru-RU" dirty="0" smtClean="0"/>
              <a:t>последовательности </a:t>
            </a:r>
            <a:r>
              <a:rPr lang="en-US" dirty="0" err="1" smtClean="0"/>
              <a:t>embeddings</a:t>
            </a:r>
            <a:r>
              <a:rPr lang="ru-RU" dirty="0" smtClean="0"/>
              <a:t> </a:t>
            </a:r>
            <a:r>
              <a:rPr lang="ru-RU" dirty="0"/>
              <a:t>(правда они обучены на </a:t>
            </a:r>
            <a:r>
              <a:rPr lang="en-US" dirty="0" err="1"/>
              <a:t>embeddings</a:t>
            </a:r>
            <a:r>
              <a:rPr lang="ru-RU" dirty="0"/>
              <a:t> из слов)</a:t>
            </a:r>
            <a:endParaRPr lang="en-US" dirty="0"/>
          </a:p>
          <a:p>
            <a:pPr lvl="1"/>
            <a:r>
              <a:rPr lang="ru-RU" dirty="0" smtClean="0"/>
              <a:t>Доучиваем на видео</a:t>
            </a:r>
          </a:p>
          <a:p>
            <a:pPr lvl="1"/>
            <a:r>
              <a:rPr lang="ru-RU" dirty="0" smtClean="0"/>
              <a:t>Осталось правильно подобрать </a:t>
            </a:r>
            <a:r>
              <a:rPr lang="en-US" dirty="0" err="1" smtClean="0"/>
              <a:t>embeddings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38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Возможные сценарии использования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936845"/>
              </p:ext>
            </p:extLst>
          </p:nvPr>
        </p:nvGraphicFramePr>
        <p:xfrm>
          <a:off x="327805" y="3052728"/>
          <a:ext cx="2958859" cy="2330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812022"/>
              </p:ext>
            </p:extLst>
          </p:nvPr>
        </p:nvGraphicFramePr>
        <p:xfrm>
          <a:off x="3459192" y="1457864"/>
          <a:ext cx="8438312" cy="521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989"/>
                <a:gridCol w="5801323"/>
              </a:tblGrid>
              <a:tr h="43132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Shazam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Video-Search</a:t>
                      </a:r>
                      <a:endParaRPr lang="ru-RU" dirty="0"/>
                    </a:p>
                  </a:txBody>
                  <a:tcPr/>
                </a:tc>
              </a:tr>
              <a:tr h="1967325">
                <a:tc>
                  <a:txBody>
                    <a:bodyPr/>
                    <a:lstStyle/>
                    <a:p>
                      <a:r>
                        <a:rPr lang="ru-RU" dirty="0" smtClean="0"/>
                        <a:t>Слушаю радио в машине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Смотрю телевизор дома (в гостях, в метро, в магазине)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 smtClean="0"/>
                        <a:t>Онлайн-кинотеатр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Рекламодатель хочет контролировать показы рекламы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Пользователь хочет пропускать рекламу </a:t>
                      </a:r>
                      <a:r>
                        <a:rPr lang="ru-RU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>
                          <a:sym typeface="Wingdings" panose="05000000000000000000" pitchFamily="2" charset="2"/>
                        </a:rPr>
                        <a:t>Искать дубликаты видео на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YouTube</a:t>
                      </a:r>
                      <a:endParaRPr lang="ru-RU" dirty="0"/>
                    </a:p>
                  </a:txBody>
                  <a:tcPr/>
                </a:tc>
              </a:tr>
              <a:tr h="1699053">
                <a:tc>
                  <a:txBody>
                    <a:bodyPr/>
                    <a:lstStyle/>
                    <a:p>
                      <a:r>
                        <a:rPr lang="ru-RU" dirty="0" smtClean="0"/>
                        <a:t>Приложение для смартфона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 smtClean="0"/>
                        <a:t>Приложение для смартфона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SberPortal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SberBox</a:t>
                      </a:r>
                      <a:endParaRPr lang="ru-RU" dirty="0" smtClean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 smtClean="0"/>
                        <a:t>Okko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Доп. услуга голосового помощника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Доп. возможность приложения Сбербанк-онлайн</a:t>
                      </a:r>
                    </a:p>
                  </a:txBody>
                  <a:tcPr/>
                </a:tc>
              </a:tr>
              <a:tr h="1032031">
                <a:tc>
                  <a:txBody>
                    <a:bodyPr/>
                    <a:lstStyle/>
                    <a:p>
                      <a:r>
                        <a:rPr lang="ru-RU" dirty="0" smtClean="0"/>
                        <a:t>Расчет</a:t>
                      </a:r>
                      <a:r>
                        <a:rPr lang="ru-RU" baseline="0" dirty="0" smtClean="0"/>
                        <a:t> и сравнение </a:t>
                      </a:r>
                      <a:r>
                        <a:rPr lang="ru-RU" dirty="0" smtClean="0"/>
                        <a:t>индексов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Расчет метрик</a:t>
                      </a:r>
                    </a:p>
                    <a:p>
                      <a:r>
                        <a:rPr lang="ru-RU" dirty="0" smtClean="0"/>
                        <a:t>Составление индексов</a:t>
                      </a:r>
                    </a:p>
                    <a:p>
                      <a:r>
                        <a:rPr lang="ru-RU" dirty="0" smtClean="0"/>
                        <a:t>Поиск по временным рядам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27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427" y="434657"/>
            <a:ext cx="4341706" cy="2601595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Идея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/>
              <a:t>сохранение моментов резкой смены характеристик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5161281" y="0"/>
            <a:ext cx="7030720" cy="36880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3293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/>
          </p:cNvPicPr>
          <p:nvPr/>
        </p:nvPicPr>
        <p:blipFill rotWithShape="1">
          <a:blip r:embed="rId3"/>
          <a:srcRect r="2233" b="7713"/>
          <a:stretch/>
        </p:blipFill>
        <p:spPr>
          <a:xfrm>
            <a:off x="4297680" y="3789680"/>
            <a:ext cx="7894320" cy="30683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2345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1758315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6251574" y="3496627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51698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Устойчивость к смене кодеков / размера / частоты кадров и к помехам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8732" y="1825625"/>
            <a:ext cx="2724680" cy="202628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262912" y="1742015"/>
            <a:ext cx="2868613" cy="209359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8221026" y="1720003"/>
            <a:ext cx="2968626" cy="217021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Объект 6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8732" y="4097337"/>
            <a:ext cx="4418189" cy="22574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6786880" y="4097337"/>
            <a:ext cx="4402772" cy="226144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90622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и поиск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373494" y="1453515"/>
            <a:ext cx="4213225" cy="26917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1814" y="4380545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453253" y="4380546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8290559" y="4380546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1093787" y="1453515"/>
            <a:ext cx="5002213" cy="26917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Овал 9"/>
          <p:cNvSpPr/>
          <p:nvPr/>
        </p:nvSpPr>
        <p:spPr>
          <a:xfrm>
            <a:off x="10810240" y="101600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479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Хранение индексов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</a:t>
            </a:r>
          </a:p>
          <a:p>
            <a:pPr lvl="1"/>
            <a:r>
              <a:rPr lang="ru-RU" dirty="0"/>
              <a:t>По кадрам </a:t>
            </a:r>
            <a:r>
              <a:rPr lang="ru-RU" dirty="0" smtClean="0"/>
              <a:t>/ по секундам</a:t>
            </a:r>
          </a:p>
          <a:p>
            <a:pPr lvl="1"/>
            <a:r>
              <a:rPr lang="ru-RU" dirty="0" smtClean="0"/>
              <a:t>Оригинал / пост-процессинг</a:t>
            </a:r>
          </a:p>
          <a:p>
            <a:pPr lvl="1"/>
            <a:r>
              <a:rPr lang="ru-RU" dirty="0" smtClean="0"/>
              <a:t>Абсолютные / относительные</a:t>
            </a:r>
          </a:p>
          <a:p>
            <a:r>
              <a:rPr lang="ru-RU" dirty="0" smtClean="0"/>
              <a:t>Доп. информация в точках смены</a:t>
            </a:r>
            <a:endParaRPr lang="en-US" dirty="0" smtClean="0"/>
          </a:p>
          <a:p>
            <a:r>
              <a:rPr lang="ru-RU" dirty="0" smtClean="0"/>
              <a:t>«2я производная»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82" y="184785"/>
            <a:ext cx="5834097" cy="32816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0" name="Группа 9"/>
          <p:cNvGrpSpPr/>
          <p:nvPr/>
        </p:nvGrpSpPr>
        <p:grpSpPr>
          <a:xfrm>
            <a:off x="93133" y="4965679"/>
            <a:ext cx="11997268" cy="1706054"/>
            <a:chOff x="-25422" y="4965679"/>
            <a:chExt cx="12217422" cy="16380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3"/>
            <a:srcRect t="52002" b="24163"/>
            <a:stretch/>
          </p:blipFill>
          <p:spPr>
            <a:xfrm>
              <a:off x="-25422" y="4965679"/>
              <a:ext cx="12217422" cy="163800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5" name="Овал 4"/>
            <p:cNvSpPr/>
            <p:nvPr/>
          </p:nvSpPr>
          <p:spPr>
            <a:xfrm>
              <a:off x="10312400" y="5130800"/>
              <a:ext cx="1439333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/>
            <p:cNvSpPr/>
            <p:nvPr/>
          </p:nvSpPr>
          <p:spPr>
            <a:xfrm>
              <a:off x="3818467" y="5262033"/>
              <a:ext cx="1439333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/>
            <p:cNvSpPr/>
            <p:nvPr/>
          </p:nvSpPr>
          <p:spPr>
            <a:xfrm>
              <a:off x="3318933" y="6045729"/>
              <a:ext cx="2751667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345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индексации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Luma</a:t>
            </a:r>
            <a:r>
              <a:rPr lang="en-US" dirty="0" smtClean="0"/>
              <a:t>: 1 </a:t>
            </a:r>
            <a:r>
              <a:rPr lang="ru-RU" dirty="0" err="1" smtClean="0"/>
              <a:t>шт</a:t>
            </a:r>
            <a:r>
              <a:rPr lang="en-US" dirty="0" smtClean="0"/>
              <a:t> (12 </a:t>
            </a:r>
            <a:r>
              <a:rPr lang="ru-RU" dirty="0" smtClean="0"/>
              <a:t>комбинаций параметров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/>
              <a:t>+ «2я производная» 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(</a:t>
            </a:r>
            <a:r>
              <a:rPr lang="ru-RU" dirty="0" smtClean="0"/>
              <a:t>количество найденных объектов</a:t>
            </a:r>
            <a:r>
              <a:rPr lang="en-US" dirty="0" smtClean="0"/>
              <a:t>): </a:t>
            </a:r>
            <a:r>
              <a:rPr lang="ru-RU" dirty="0" smtClean="0"/>
              <a:t>34</a:t>
            </a:r>
            <a:r>
              <a:rPr lang="en-US" dirty="0" smtClean="0"/>
              <a:t> </a:t>
            </a:r>
            <a:r>
              <a:rPr lang="ru-RU" dirty="0" err="1" smtClean="0"/>
              <a:t>шт</a:t>
            </a:r>
            <a:endParaRPr lang="ru-RU" dirty="0" smtClean="0"/>
          </a:p>
          <a:p>
            <a:r>
              <a:rPr lang="en-US" dirty="0" err="1" smtClean="0"/>
              <a:t>Dlib</a:t>
            </a:r>
            <a:r>
              <a:rPr lang="en-US" dirty="0" smtClean="0"/>
              <a:t>: (</a:t>
            </a:r>
            <a:r>
              <a:rPr lang="ru-RU" dirty="0"/>
              <a:t>количество найденных </a:t>
            </a:r>
            <a:r>
              <a:rPr lang="ru-RU" dirty="0" smtClean="0"/>
              <a:t>объектов</a:t>
            </a:r>
            <a:r>
              <a:rPr lang="en-US" dirty="0" smtClean="0"/>
              <a:t>): </a:t>
            </a:r>
            <a:r>
              <a:rPr lang="ru-RU" dirty="0" smtClean="0"/>
              <a:t>3</a:t>
            </a:r>
            <a:r>
              <a:rPr lang="en-US" dirty="0" smtClean="0"/>
              <a:t> </a:t>
            </a:r>
            <a:r>
              <a:rPr lang="ru-RU" dirty="0" err="1" smtClean="0"/>
              <a:t>шт</a:t>
            </a:r>
            <a:endParaRPr lang="ru-RU" dirty="0" smtClean="0"/>
          </a:p>
          <a:p>
            <a:r>
              <a:rPr lang="ru-RU" dirty="0" smtClean="0"/>
              <a:t>+ «по квадратам 10*10»</a:t>
            </a:r>
            <a:endParaRPr lang="ru-RU" dirty="0"/>
          </a:p>
          <a:p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9863667" y="420053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9040707" y="420053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13" y="4453466"/>
            <a:ext cx="3749040" cy="2286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60" y="4910666"/>
            <a:ext cx="4993640" cy="1828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175761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3646</TotalTime>
  <Words>1321</Words>
  <Application>Microsoft Office PowerPoint</Application>
  <PresentationFormat>Широкоэкранный</PresentationFormat>
  <Paragraphs>314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Тема Office</vt:lpstr>
      <vt:lpstr>Alpha-Search </vt:lpstr>
      <vt:lpstr>Текущая ситуация</vt:lpstr>
      <vt:lpstr>Возможные сценарии использования</vt:lpstr>
      <vt:lpstr>Идея:  сохранение моментов резкой смены характеристик</vt:lpstr>
      <vt:lpstr>Презентация PowerPoint</vt:lpstr>
      <vt:lpstr>Устойчивость к смене кодеков / размера / частоты кадров и к помехам</vt:lpstr>
      <vt:lpstr>Сравнение и поиск</vt:lpstr>
      <vt:lpstr>Хранение индексов</vt:lpstr>
      <vt:lpstr>Алгоритмы индексации</vt:lpstr>
      <vt:lpstr>Алгоритмы сравнения и поиска</vt:lpstr>
      <vt:lpstr>Аналитика</vt:lpstr>
      <vt:lpstr>тесты</vt:lpstr>
      <vt:lpstr>результаты</vt:lpstr>
      <vt:lpstr>скорость</vt:lpstr>
      <vt:lpstr>Прототип / MVP</vt:lpstr>
      <vt:lpstr>аналоги</vt:lpstr>
      <vt:lpstr>генерация</vt:lpstr>
      <vt:lpstr>вопросы</vt:lpstr>
      <vt:lpstr>Контакты</vt:lpstr>
      <vt:lpstr>Комментарии 1</vt:lpstr>
      <vt:lpstr>Комментарии 2</vt:lpstr>
      <vt:lpstr>Идеи для развития</vt:lpstr>
      <vt:lpstr>Идеи для развития</vt:lpstr>
      <vt:lpstr>Идеи для развития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Anton Mikhalev</dc:creator>
  <cp:lastModifiedBy>Anton Mikhalev</cp:lastModifiedBy>
  <cp:revision>108</cp:revision>
  <dcterms:created xsi:type="dcterms:W3CDTF">2020-12-10T19:57:51Z</dcterms:created>
  <dcterms:modified xsi:type="dcterms:W3CDTF">2021-12-09T13:01:37Z</dcterms:modified>
</cp:coreProperties>
</file>